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257" r:id="rId3"/>
    <p:sldId id="259" r:id="rId4"/>
    <p:sldId id="258" r:id="rId5"/>
    <p:sldId id="260" r:id="rId6"/>
    <p:sldId id="261" r:id="rId7"/>
    <p:sldId id="262" r:id="rId8"/>
    <p:sldId id="264" r:id="rId9"/>
    <p:sldId id="265" r:id="rId10"/>
    <p:sldId id="263"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User" initials="Office [3] [3] [2]" lastIdx="1" clrIdx="6">
    <p:extLst/>
  </p:cmAuthor>
  <p:cmAuthor id="1" name="Microsoft Office User" initials="Office [3]" lastIdx="1" clrIdx="0">
    <p:extLst/>
  </p:cmAuthor>
  <p:cmAuthor id="8" name="Microsoft Office User" initials="Office [3] [3] [2] [2]" lastIdx="1" clrIdx="7">
    <p:extLst/>
  </p:cmAuthor>
  <p:cmAuthor id="2" name="Microsoft Office User" initials="Office [3] [2]" lastIdx="1" clrIdx="1">
    <p:extLst/>
  </p:cmAuthor>
  <p:cmAuthor id="9" name="Microsoft Office User" initials="Office [3] [3] [2] [2] [2]" lastIdx="1" clrIdx="8">
    <p:extLst/>
  </p:cmAuthor>
  <p:cmAuthor id="3" name="Microsoft Office User" initials="Office [3] [2] [2]" lastIdx="1" clrIdx="2">
    <p:extLst/>
  </p:cmAuthor>
  <p:cmAuthor id="10" name="Microsoft Office User" initials="Office [3] [3] [2] [2] [2] [2]" lastIdx="1" clrIdx="9">
    <p:extLst/>
  </p:cmAuthor>
  <p:cmAuthor id="4" name="Microsoft Office User" initials="Office [3] [2] [2] [2]" lastIdx="1" clrIdx="3">
    <p:extLst/>
  </p:cmAuthor>
  <p:cmAuthor id="11" name="Microsoft Office User" initials="Office [3] [3] [2] [2] [2] [2] [2]" lastIdx="1" clrIdx="10">
    <p:extLst/>
  </p:cmAuthor>
  <p:cmAuthor id="5" name="Microsoft Office User" initials="Office [3] [2] [2] [2] [2]" lastIdx="1" clrIdx="4">
    <p:extLst/>
  </p:cmAuthor>
  <p:cmAuthor id="6" name="Microsoft Office User" initials="Office [3] [3]"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F2C59"/>
    <a:srgbClr val="CA1F27"/>
    <a:srgbClr val="EDAB20"/>
    <a:srgbClr val="198599"/>
    <a:srgbClr val="009E48"/>
    <a:srgbClr val="C92127"/>
    <a:srgbClr val="1A8598"/>
    <a:srgbClr val="029D49"/>
    <a:srgbClr val="EDAB21"/>
    <a:srgbClr val="007F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6687"/>
  </p:normalViewPr>
  <p:slideViewPr>
    <p:cSldViewPr snapToGrid="0" snapToObjects="1">
      <p:cViewPr varScale="1">
        <p:scale>
          <a:sx n="100" d="100"/>
          <a:sy n="100" d="100"/>
        </p:scale>
        <p:origin x="990" y="78"/>
      </p:cViewPr>
      <p:guideLst/>
    </p:cSldViewPr>
  </p:slideViewPr>
  <p:notesTextViewPr>
    <p:cViewPr>
      <p:scale>
        <a:sx n="55" d="100"/>
        <a:sy n="5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0"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1208F8-C77B-D74F-B744-251287BDCA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BC6985-D59B-ED4C-A70C-2CC55C24F9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3E7B4C-DAAA-FF42-ACC3-9082998C8051}" type="datetimeFigureOut">
              <a:rPr lang="en-US" smtClean="0"/>
              <a:t>11/5/2019</a:t>
            </a:fld>
            <a:endParaRPr lang="en-US"/>
          </a:p>
        </p:txBody>
      </p:sp>
      <p:sp>
        <p:nvSpPr>
          <p:cNvPr id="4" name="Footer Placeholder 3">
            <a:extLst>
              <a:ext uri="{FF2B5EF4-FFF2-40B4-BE49-F238E27FC236}">
                <a16:creationId xmlns:a16="http://schemas.microsoft.com/office/drawing/2014/main" id="{051E5110-3723-1A4C-BFBF-177D32FB58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34C7CFF-5960-0D4B-B26E-EF7C0C1C7D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680314-2679-CC4D-9663-C842C457AE93}" type="slidenum">
              <a:rPr lang="en-US" smtClean="0"/>
              <a:t>‹#›</a:t>
            </a:fld>
            <a:endParaRPr lang="en-US"/>
          </a:p>
        </p:txBody>
      </p:sp>
    </p:spTree>
    <p:extLst>
      <p:ext uri="{BB962C8B-B14F-4D97-AF65-F5344CB8AC3E}">
        <p14:creationId xmlns:p14="http://schemas.microsoft.com/office/powerpoint/2010/main" val="2895943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68709531"/>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Open Sans Regular"/>
      </a:defRPr>
    </a:lvl1pPr>
    <a:lvl2pPr indent="228600" latinLnBrk="0">
      <a:defRPr sz="1200">
        <a:latin typeface="+mj-lt"/>
        <a:ea typeface="+mj-ea"/>
        <a:cs typeface="+mj-cs"/>
        <a:sym typeface="Open Sans Regular"/>
      </a:defRPr>
    </a:lvl2pPr>
    <a:lvl3pPr indent="457200" latinLnBrk="0">
      <a:defRPr sz="1200">
        <a:latin typeface="+mj-lt"/>
        <a:ea typeface="+mj-ea"/>
        <a:cs typeface="+mj-cs"/>
        <a:sym typeface="Open Sans Regular"/>
      </a:defRPr>
    </a:lvl3pPr>
    <a:lvl4pPr indent="685800" latinLnBrk="0">
      <a:defRPr sz="1200">
        <a:latin typeface="+mj-lt"/>
        <a:ea typeface="+mj-ea"/>
        <a:cs typeface="+mj-cs"/>
        <a:sym typeface="Open Sans Regular"/>
      </a:defRPr>
    </a:lvl4pPr>
    <a:lvl5pPr indent="914400" latinLnBrk="0">
      <a:defRPr sz="1200">
        <a:latin typeface="+mj-lt"/>
        <a:ea typeface="+mj-ea"/>
        <a:cs typeface="+mj-cs"/>
        <a:sym typeface="Open Sans Regular"/>
      </a:defRPr>
    </a:lvl5pPr>
    <a:lvl6pPr indent="1143000" latinLnBrk="0">
      <a:defRPr sz="1200">
        <a:latin typeface="+mj-lt"/>
        <a:ea typeface="+mj-ea"/>
        <a:cs typeface="+mj-cs"/>
        <a:sym typeface="Open Sans Regular"/>
      </a:defRPr>
    </a:lvl6pPr>
    <a:lvl7pPr indent="1371600" latinLnBrk="0">
      <a:defRPr sz="1200">
        <a:latin typeface="+mj-lt"/>
        <a:ea typeface="+mj-ea"/>
        <a:cs typeface="+mj-cs"/>
        <a:sym typeface="Open Sans Regular"/>
      </a:defRPr>
    </a:lvl7pPr>
    <a:lvl8pPr indent="1600200" latinLnBrk="0">
      <a:defRPr sz="1200">
        <a:latin typeface="+mj-lt"/>
        <a:ea typeface="+mj-ea"/>
        <a:cs typeface="+mj-cs"/>
        <a:sym typeface="Open Sans Regular"/>
      </a:defRPr>
    </a:lvl8pPr>
    <a:lvl9pPr indent="1828800" latinLnBrk="0">
      <a:defRPr sz="1200">
        <a:latin typeface="+mj-lt"/>
        <a:ea typeface="+mj-ea"/>
        <a:cs typeface="+mj-cs"/>
        <a:sym typeface="Open Sans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Good</a:t>
            </a:r>
            <a:r>
              <a:rPr lang="en-US" baseline="0" dirty="0" smtClean="0"/>
              <a:t> morning everyone. Today I will present the work I have done for my master’s research project. The topic is using deep learning to make real-time predictions of glycosylation in mAbs.</a:t>
            </a:r>
            <a:endParaRPr lang="en-US" dirty="0"/>
          </a:p>
        </p:txBody>
      </p:sp>
    </p:spTree>
    <p:extLst>
      <p:ext uri="{BB962C8B-B14F-4D97-AF65-F5344CB8AC3E}">
        <p14:creationId xmlns:p14="http://schemas.microsoft.com/office/powerpoint/2010/main" val="1742405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topics that I</a:t>
            </a:r>
            <a:r>
              <a:rPr lang="en-US" baseline="0" dirty="0" smtClean="0"/>
              <a:t> will discuss today are listed here. Firstly, I will talk about the growing impact of biopharmaceuticals in the global pharmaceutical market. Then I will move on to monoclonal antibodies and describe glycosylation as one of the critical quality parameters in monoclonal antibodies. The third part deals with current glycosylation models and I will also introduce my proposed model. The next two parts are the two approaches that I have used to design the model based on the availability of data. The final approach is a combination of the two that I will discuss in the Combined Approach to make real-time predictions section. And finally I end with how the model will be useful  </a:t>
            </a:r>
            <a:endParaRPr lang="en-US" dirty="0"/>
          </a:p>
        </p:txBody>
      </p:sp>
    </p:spTree>
    <p:extLst>
      <p:ext uri="{BB962C8B-B14F-4D97-AF65-F5344CB8AC3E}">
        <p14:creationId xmlns:p14="http://schemas.microsoft.com/office/powerpoint/2010/main" val="3021583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3726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dirty="0" smtClean="0">
                <a:effectLst/>
                <a:latin typeface="+mj-lt"/>
                <a:ea typeface="+mj-ea"/>
                <a:cs typeface="+mj-cs"/>
                <a:sym typeface="Open Sans Regular"/>
              </a:rPr>
              <a:t>A type of protein made in the laboratory that can bind to substances in the body, including cancer cells. There are many kinds of monoclonal antibodies. A monoclonal antibody is made so that it binds to only one substance. Monoclonal antibodies are being used to treat some types of cancer. They can be used alone or to carry drugs, toxins, or radioactive substances directly to cancer cells.</a:t>
            </a:r>
            <a:endParaRPr lang="en-US" dirty="0"/>
          </a:p>
        </p:txBody>
      </p:sp>
    </p:spTree>
    <p:extLst>
      <p:ext uri="{BB962C8B-B14F-4D97-AF65-F5344CB8AC3E}">
        <p14:creationId xmlns:p14="http://schemas.microsoft.com/office/powerpoint/2010/main" val="4046333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dirty="0" smtClean="0">
                <a:effectLst/>
                <a:latin typeface="+mj-lt"/>
                <a:ea typeface="+mj-ea"/>
                <a:cs typeface="+mj-cs"/>
                <a:sym typeface="Open Sans Regular"/>
              </a:rPr>
              <a:t> complement-dependent cytotoxicity (CDC), antibody-dependent cytotoxicity (ADCC</a:t>
            </a:r>
            <a:r>
              <a:rPr lang="en-US" sz="1200" b="0" i="0" smtClean="0">
                <a:effectLst/>
                <a:latin typeface="+mj-lt"/>
                <a:ea typeface="+mj-ea"/>
                <a:cs typeface="+mj-cs"/>
                <a:sym typeface="Open Sans Regular"/>
              </a:rPr>
              <a:t>)… </a:t>
            </a:r>
            <a:endParaRPr lang="en-US" dirty="0"/>
          </a:p>
        </p:txBody>
      </p:sp>
    </p:spTree>
    <p:extLst>
      <p:ext uri="{BB962C8B-B14F-4D97-AF65-F5344CB8AC3E}">
        <p14:creationId xmlns:p14="http://schemas.microsoft.com/office/powerpoint/2010/main" val="3394257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Independent and dependent </a:t>
            </a:r>
            <a:endParaRPr lang="en-US" dirty="0"/>
          </a:p>
        </p:txBody>
      </p:sp>
    </p:spTree>
    <p:extLst>
      <p:ext uri="{BB962C8B-B14F-4D97-AF65-F5344CB8AC3E}">
        <p14:creationId xmlns:p14="http://schemas.microsoft.com/office/powerpoint/2010/main" val="33834572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chart" Target="../charts/chart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extLst/>
          </a:blip>
          <a:stretch>
            <a:fillRect/>
          </a:stretch>
        </p:blipFill>
        <p:spPr>
          <a:xfrm>
            <a:off x="0" y="0"/>
            <a:ext cx="12192000" cy="68580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4972833" y="0"/>
            <a:ext cx="7219167" cy="6858000"/>
          </a:xfrm>
          <a:prstGeom prst="rect">
            <a:avLst/>
          </a:prstGeom>
          <a:solidFill>
            <a:schemeClr val="bg1">
              <a:lumMod val="9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125D90BB-CDFB-F24F-B002-2F90E78260A5}"/>
              </a:ext>
            </a:extLst>
          </p:cNvPr>
          <p:cNvCxnSpPr>
            <a:cxnSpLocks/>
          </p:cNvCxnSpPr>
          <p:nvPr userDrawn="1"/>
        </p:nvCxnSpPr>
        <p:spPr>
          <a:xfrm>
            <a:off x="5776231" y="3745282"/>
            <a:ext cx="5687223"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sp>
        <p:nvSpPr>
          <p:cNvPr id="7" name="Text Placeholder 2"/>
          <p:cNvSpPr>
            <a:spLocks noGrp="1"/>
          </p:cNvSpPr>
          <p:nvPr>
            <p:ph type="body" sz="quarter" idx="10" hasCustomPrompt="1"/>
          </p:nvPr>
        </p:nvSpPr>
        <p:spPr>
          <a:xfrm>
            <a:off x="5732463" y="2284413"/>
            <a:ext cx="5730875" cy="1200150"/>
          </a:xfrm>
        </p:spPr>
        <p:txBody>
          <a:bodyPr anchor="ctr">
            <a:normAutofit/>
          </a:bodyPr>
          <a:lstStyle>
            <a:lvl1pPr marL="0" indent="0">
              <a:buNone/>
              <a:defRPr sz="3600" baseline="0">
                <a:solidFill>
                  <a:schemeClr val="accent3">
                    <a:lumMod val="50000"/>
                  </a:schemeClr>
                </a:solidFill>
              </a:defRPr>
            </a:lvl1pPr>
            <a:lvl5pPr>
              <a:defRPr/>
            </a:lvl5pPr>
          </a:lstStyle>
          <a:p>
            <a:pPr lvl="0"/>
            <a:r>
              <a:rPr lang="en-US" dirty="0" smtClean="0"/>
              <a:t>Click to add Presentation Headline</a:t>
            </a:r>
            <a:endParaRPr lang="en-US" dirty="0"/>
          </a:p>
        </p:txBody>
      </p:sp>
      <p:sp>
        <p:nvSpPr>
          <p:cNvPr id="8" name="Text Placeholder 11"/>
          <p:cNvSpPr>
            <a:spLocks noGrp="1"/>
          </p:cNvSpPr>
          <p:nvPr>
            <p:ph type="body" sz="quarter" idx="11" hasCustomPrompt="1"/>
          </p:nvPr>
        </p:nvSpPr>
        <p:spPr>
          <a:xfrm>
            <a:off x="5788025" y="4026802"/>
            <a:ext cx="3270250" cy="338137"/>
          </a:xfrm>
        </p:spPr>
        <p:txBody>
          <a:bodyPr anchor="ctr">
            <a:normAutofit/>
          </a:bodyPr>
          <a:lstStyle>
            <a:lvl1pPr marL="0" indent="0">
              <a:buNone/>
              <a:defRPr sz="1600" b="1" cap="all" spc="300"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MONTH XX, 2018</a:t>
            </a:r>
            <a:endParaRPr lang="en-US" dirty="0"/>
          </a:p>
        </p:txBody>
      </p:sp>
      <p:pic>
        <p:nvPicPr>
          <p:cNvPr id="9" name="Picture 8">
            <a:extLst>
              <a:ext uri="{FF2B5EF4-FFF2-40B4-BE49-F238E27FC236}">
                <a16:creationId xmlns:a16="http://schemas.microsoft.com/office/drawing/2014/main" id="{3732ECAD-7B1F-1842-95AA-B00E33C3E064}"/>
              </a:ext>
            </a:extLst>
          </p:cNvPr>
          <p:cNvPicPr>
            <a:picLocks noChangeAspect="1"/>
          </p:cNvPicPr>
          <p:nvPr userDrawn="1"/>
        </p:nvPicPr>
        <p:blipFill>
          <a:blip r:embed="rId3"/>
          <a:stretch>
            <a:fillRect/>
          </a:stretch>
        </p:blipFill>
        <p:spPr>
          <a:xfrm>
            <a:off x="2604543" y="2556221"/>
            <a:ext cx="2078103" cy="1319671"/>
          </a:xfrm>
          <a:prstGeom prst="rect">
            <a:avLst/>
          </a:prstGeom>
        </p:spPr>
      </p:pic>
      <p:sp>
        <p:nvSpPr>
          <p:cNvPr id="10" name="Text Placeholder 13"/>
          <p:cNvSpPr>
            <a:spLocks noGrp="1"/>
          </p:cNvSpPr>
          <p:nvPr>
            <p:ph type="body" sz="quarter" idx="12" hasCustomPrompt="1"/>
          </p:nvPr>
        </p:nvSpPr>
        <p:spPr>
          <a:xfrm>
            <a:off x="5781891" y="4449077"/>
            <a:ext cx="5926137" cy="646112"/>
          </a:xfrm>
        </p:spPr>
        <p:txBody>
          <a:bodyPr>
            <a:noAutofit/>
          </a:bodyPr>
          <a:lstStyle>
            <a:lvl1pPr marL="0" indent="0">
              <a:lnSpc>
                <a:spcPct val="100000"/>
              </a:lnSpc>
              <a:spcBef>
                <a:spcPts val="0"/>
              </a:spcBef>
              <a:buNone/>
              <a:defRPr sz="180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Presenter’s Name</a:t>
            </a:r>
          </a:p>
          <a:p>
            <a:pPr lvl="0"/>
            <a:r>
              <a:rPr lang="en-US" dirty="0" smtClean="0"/>
              <a:t>Presenter’s Title</a:t>
            </a:r>
            <a:endParaRPr lang="en-US" dirty="0"/>
          </a:p>
        </p:txBody>
      </p:sp>
    </p:spTree>
    <p:extLst>
      <p:ext uri="{BB962C8B-B14F-4D97-AF65-F5344CB8AC3E}">
        <p14:creationId xmlns:p14="http://schemas.microsoft.com/office/powerpoint/2010/main" val="311474615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 and Photo">
    <p:spTree>
      <p:nvGrpSpPr>
        <p:cNvPr id="1" name=""/>
        <p:cNvGrpSpPr/>
        <p:nvPr/>
      </p:nvGrpSpPr>
      <p:grpSpPr>
        <a:xfrm>
          <a:off x="0" y="0"/>
          <a:ext cx="0" cy="0"/>
          <a:chOff x="0" y="0"/>
          <a:chExt cx="0" cy="0"/>
        </a:xfrm>
      </p:grpSpPr>
      <p:pic>
        <p:nvPicPr>
          <p:cNvPr id="12" name="Picture 6" descr="Picture 6"/>
          <p:cNvPicPr>
            <a:picLocks noChangeAspect="1"/>
          </p:cNvPicPr>
          <p:nvPr userDrawn="1"/>
        </p:nvPicPr>
        <p:blipFill>
          <a:blip r:embed="rId2">
            <a:extLst/>
          </a:blip>
          <a:stretch>
            <a:fillRect/>
          </a:stretch>
        </p:blipFill>
        <p:spPr>
          <a:xfrm>
            <a:off x="0" y="0"/>
            <a:ext cx="12192000" cy="6858000"/>
          </a:xfrm>
          <a:prstGeom prst="rect">
            <a:avLst/>
          </a:prstGeom>
          <a:ln w="12700">
            <a:miter lim="400000"/>
          </a:ln>
        </p:spPr>
      </p:pic>
      <p:sp>
        <p:nvSpPr>
          <p:cNvPr id="13" name="Rectangle 12">
            <a:extLst>
              <a:ext uri="{FF2B5EF4-FFF2-40B4-BE49-F238E27FC236}">
                <a16:creationId xmlns:a16="http://schemas.microsoft.com/office/drawing/2014/main" id="{AFE074F5-EFB6-984F-B0E2-65724356BCE8}"/>
              </a:ext>
            </a:extLst>
          </p:cNvPr>
          <p:cNvSpPr/>
          <p:nvPr userDrawn="1"/>
        </p:nvSpPr>
        <p:spPr>
          <a:xfrm>
            <a:off x="0" y="0"/>
            <a:ext cx="12192000" cy="68580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125D90BB-CDFB-F24F-B002-2F90E78260A5}"/>
              </a:ext>
            </a:extLst>
          </p:cNvPr>
          <p:cNvCxnSpPr>
            <a:cxnSpLocks/>
          </p:cNvCxnSpPr>
          <p:nvPr userDrawn="1"/>
        </p:nvCxnSpPr>
        <p:spPr>
          <a:xfrm>
            <a:off x="813071" y="2001772"/>
            <a:ext cx="3295669"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pic>
        <p:nvPicPr>
          <p:cNvPr id="16" name="Picture 15">
            <a:extLst>
              <a:ext uri="{FF2B5EF4-FFF2-40B4-BE49-F238E27FC236}">
                <a16:creationId xmlns:a16="http://schemas.microsoft.com/office/drawing/2014/main" id="{464318D0-91C0-A945-85E3-9719A4929637}"/>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19" name="Rectangle 18">
            <a:extLst>
              <a:ext uri="{FF2B5EF4-FFF2-40B4-BE49-F238E27FC236}">
                <a16:creationId xmlns:a16="http://schemas.microsoft.com/office/drawing/2014/main" id="{0971A5BF-9215-024D-9B63-EC0E351E6351}"/>
              </a:ext>
            </a:extLst>
          </p:cNvPr>
          <p:cNvSpPr/>
          <p:nvPr userDrawn="1"/>
        </p:nvSpPr>
        <p:spPr>
          <a:xfrm>
            <a:off x="4884234" y="0"/>
            <a:ext cx="7307766" cy="6858000"/>
          </a:xfrm>
          <a:prstGeom prst="rect">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2" name="Picture Placeholder 21"/>
          <p:cNvSpPr>
            <a:spLocks noGrp="1"/>
          </p:cNvSpPr>
          <p:nvPr>
            <p:ph type="pic" sz="quarter" idx="11" hasCustomPrompt="1"/>
          </p:nvPr>
        </p:nvSpPr>
        <p:spPr>
          <a:xfrm>
            <a:off x="4884738" y="0"/>
            <a:ext cx="7307262" cy="6858000"/>
          </a:xfrm>
        </p:spPr>
        <p:txBody>
          <a:bodyPr/>
          <a:lstStyle>
            <a:lvl1pPr marL="0" indent="0">
              <a:buNone/>
              <a:defRPr baseline="0">
                <a:solidFill>
                  <a:schemeClr val="tx1">
                    <a:lumMod val="65000"/>
                    <a:lumOff val="35000"/>
                  </a:schemeClr>
                </a:solidFill>
              </a:defRPr>
            </a:lvl1pPr>
          </a:lstStyle>
          <a:p>
            <a:r>
              <a:rPr lang="en-US" dirty="0" smtClean="0"/>
              <a:t>Click to add photo</a:t>
            </a:r>
            <a:endParaRPr lang="en-US" dirty="0"/>
          </a:p>
        </p:txBody>
      </p:sp>
      <p:sp>
        <p:nvSpPr>
          <p:cNvPr id="24" name="Text Placeholder 23"/>
          <p:cNvSpPr>
            <a:spLocks noGrp="1"/>
          </p:cNvSpPr>
          <p:nvPr>
            <p:ph type="body" sz="quarter" idx="12" hasCustomPrompt="1"/>
          </p:nvPr>
        </p:nvSpPr>
        <p:spPr>
          <a:xfrm>
            <a:off x="812800" y="600075"/>
            <a:ext cx="3295940" cy="1200150"/>
          </a:xfrm>
        </p:spPr>
        <p:txBody>
          <a:bodyPr anchor="ctr">
            <a:normAutofit/>
          </a:bodyPr>
          <a:lstStyle>
            <a:lvl1pPr marL="0" indent="0">
              <a:lnSpc>
                <a:spcPct val="100000"/>
              </a:lnSpc>
              <a:spcBef>
                <a:spcPts val="0"/>
              </a:spcBef>
              <a:buNone/>
              <a:defRPr sz="3600" baseline="0">
                <a:solidFill>
                  <a:schemeClr val="accent3">
                    <a:lumMod val="50000"/>
                  </a:schemeClr>
                </a:solidFill>
              </a:defRPr>
            </a:lvl1pPr>
          </a:lstStyle>
          <a:p>
            <a:pPr lvl="0"/>
            <a:r>
              <a:rPr lang="en-US" dirty="0" smtClean="0"/>
              <a:t>Click to add Slide Title</a:t>
            </a:r>
            <a:endParaRPr lang="en-US" dirty="0"/>
          </a:p>
        </p:txBody>
      </p:sp>
      <p:sp>
        <p:nvSpPr>
          <p:cNvPr id="26" name="Text Placeholder 25"/>
          <p:cNvSpPr>
            <a:spLocks noGrp="1"/>
          </p:cNvSpPr>
          <p:nvPr>
            <p:ph type="body" sz="quarter" idx="13" hasCustomPrompt="1"/>
          </p:nvPr>
        </p:nvSpPr>
        <p:spPr>
          <a:xfrm>
            <a:off x="776288" y="2535238"/>
            <a:ext cx="3332452" cy="1631950"/>
          </a:xfrm>
        </p:spPr>
        <p:txBody>
          <a:bodyPr/>
          <a:lstStyle>
            <a:lvl1pPr marL="0" indent="0">
              <a:lnSpc>
                <a:spcPct val="100000"/>
              </a:lnSpc>
              <a:spcBef>
                <a:spcPts val="0"/>
              </a:spcBef>
              <a:spcAft>
                <a:spcPts val="2000"/>
              </a:spcAft>
              <a:buNone/>
              <a:defRPr baseline="0">
                <a:solidFill>
                  <a:schemeClr val="accent3">
                    <a:lumMod val="50000"/>
                  </a:schemeClr>
                </a:solidFill>
              </a:defRPr>
            </a:lvl1pPr>
          </a:lstStyle>
          <a:p>
            <a:pPr lvl="0"/>
            <a:r>
              <a:rPr lang="en-US" dirty="0" smtClean="0"/>
              <a:t>Click to add text.</a:t>
            </a:r>
            <a:endParaRPr lang="en-US" dirty="0"/>
          </a:p>
        </p:txBody>
      </p:sp>
      <p:sp>
        <p:nvSpPr>
          <p:cNvPr id="2" name="Slide Number Placeholder 1"/>
          <p:cNvSpPr>
            <a:spLocks noGrp="1"/>
          </p:cNvSpPr>
          <p:nvPr>
            <p:ph type="sldNum" sz="quarter" idx="14"/>
          </p:nvPr>
        </p:nvSpPr>
        <p:spPr>
          <a:xfrm>
            <a:off x="812800" y="6332948"/>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2000895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 and Image">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25D90BB-CDFB-F24F-B002-2F90E78260A5}"/>
              </a:ext>
            </a:extLst>
          </p:cNvPr>
          <p:cNvCxnSpPr>
            <a:cxnSpLocks/>
          </p:cNvCxnSpPr>
          <p:nvPr userDrawn="1"/>
        </p:nvCxnSpPr>
        <p:spPr>
          <a:xfrm>
            <a:off x="813071" y="2001772"/>
            <a:ext cx="3295669"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pic>
        <p:nvPicPr>
          <p:cNvPr id="13" name="Picture 12">
            <a:extLst>
              <a:ext uri="{FF2B5EF4-FFF2-40B4-BE49-F238E27FC236}">
                <a16:creationId xmlns:a16="http://schemas.microsoft.com/office/drawing/2014/main" id="{464318D0-91C0-A945-85E3-9719A4929637}"/>
              </a:ext>
            </a:extLst>
          </p:cNvPr>
          <p:cNvPicPr>
            <a:picLocks noChangeAspect="1"/>
          </p:cNvPicPr>
          <p:nvPr userDrawn="1"/>
        </p:nvPicPr>
        <p:blipFill>
          <a:blip r:embed="rId2"/>
          <a:stretch>
            <a:fillRect/>
          </a:stretch>
        </p:blipFill>
        <p:spPr>
          <a:xfrm>
            <a:off x="8984784" y="6375748"/>
            <a:ext cx="2877363" cy="252955"/>
          </a:xfrm>
          <a:prstGeom prst="rect">
            <a:avLst/>
          </a:prstGeom>
        </p:spPr>
      </p:pic>
      <p:sp>
        <p:nvSpPr>
          <p:cNvPr id="19" name="Text Placeholder 23"/>
          <p:cNvSpPr>
            <a:spLocks noGrp="1"/>
          </p:cNvSpPr>
          <p:nvPr>
            <p:ph type="body" sz="quarter" idx="12" hasCustomPrompt="1"/>
          </p:nvPr>
        </p:nvSpPr>
        <p:spPr>
          <a:xfrm>
            <a:off x="812800" y="600075"/>
            <a:ext cx="3295940" cy="1200150"/>
          </a:xfrm>
        </p:spPr>
        <p:txBody>
          <a:bodyPr anchor="ctr">
            <a:normAutofit/>
          </a:bodyPr>
          <a:lstStyle>
            <a:lvl1pPr marL="0" indent="0">
              <a:lnSpc>
                <a:spcPct val="100000"/>
              </a:lnSpc>
              <a:spcBef>
                <a:spcPts val="0"/>
              </a:spcBef>
              <a:buNone/>
              <a:defRPr sz="3600" baseline="0">
                <a:solidFill>
                  <a:schemeClr val="accent3">
                    <a:lumMod val="50000"/>
                  </a:schemeClr>
                </a:solidFill>
              </a:defRPr>
            </a:lvl1pPr>
          </a:lstStyle>
          <a:p>
            <a:pPr lvl="0"/>
            <a:r>
              <a:rPr lang="en-US" dirty="0" smtClean="0"/>
              <a:t>Click to add Slide Title</a:t>
            </a:r>
            <a:endParaRPr lang="en-US" dirty="0"/>
          </a:p>
        </p:txBody>
      </p:sp>
      <p:sp>
        <p:nvSpPr>
          <p:cNvPr id="20" name="Text Placeholder 25"/>
          <p:cNvSpPr>
            <a:spLocks noGrp="1"/>
          </p:cNvSpPr>
          <p:nvPr>
            <p:ph type="body" sz="quarter" idx="13" hasCustomPrompt="1"/>
          </p:nvPr>
        </p:nvSpPr>
        <p:spPr>
          <a:xfrm>
            <a:off x="776288" y="2535238"/>
            <a:ext cx="3332452" cy="3036888"/>
          </a:xfrm>
        </p:spPr>
        <p:txBody>
          <a:bodyPr/>
          <a:lstStyle>
            <a:lvl1pPr marL="0" indent="0">
              <a:lnSpc>
                <a:spcPct val="100000"/>
              </a:lnSpc>
              <a:spcBef>
                <a:spcPts val="0"/>
              </a:spcBef>
              <a:spcAft>
                <a:spcPts val="2000"/>
              </a:spcAft>
              <a:buNone/>
              <a:defRPr baseline="0">
                <a:solidFill>
                  <a:schemeClr val="accent3">
                    <a:lumMod val="50000"/>
                  </a:schemeClr>
                </a:solidFill>
              </a:defRPr>
            </a:lvl1pPr>
          </a:lstStyle>
          <a:p>
            <a:pPr lvl="0"/>
            <a:r>
              <a:rPr lang="en-US" dirty="0" smtClean="0"/>
              <a:t>Click to add text.</a:t>
            </a:r>
            <a:endParaRPr lang="en-US" dirty="0"/>
          </a:p>
        </p:txBody>
      </p:sp>
      <p:sp>
        <p:nvSpPr>
          <p:cNvPr id="21" name="Picture Placeholder 21"/>
          <p:cNvSpPr>
            <a:spLocks noGrp="1"/>
          </p:cNvSpPr>
          <p:nvPr>
            <p:ph type="pic" sz="quarter" idx="11" hasCustomPrompt="1"/>
          </p:nvPr>
        </p:nvSpPr>
        <p:spPr>
          <a:xfrm>
            <a:off x="4884738" y="1190625"/>
            <a:ext cx="6977409" cy="5127626"/>
          </a:xfrm>
        </p:spPr>
        <p:txBody>
          <a:bodyPr/>
          <a:lstStyle>
            <a:lvl1pPr marL="0" indent="0">
              <a:buNone/>
              <a:defRPr baseline="0">
                <a:solidFill>
                  <a:schemeClr val="tx1">
                    <a:lumMod val="65000"/>
                    <a:lumOff val="35000"/>
                  </a:schemeClr>
                </a:solidFill>
              </a:defRPr>
            </a:lvl1pPr>
          </a:lstStyle>
          <a:p>
            <a:r>
              <a:rPr lang="en-US" dirty="0" smtClean="0"/>
              <a:t>Click to add photo</a:t>
            </a:r>
            <a:endParaRPr lang="en-US" dirty="0"/>
          </a:p>
        </p:txBody>
      </p:sp>
      <p:sp>
        <p:nvSpPr>
          <p:cNvPr id="2" name="Slide Number Placeholder 1"/>
          <p:cNvSpPr>
            <a:spLocks noGrp="1"/>
          </p:cNvSpPr>
          <p:nvPr>
            <p:ph type="sldNum" sz="quarter" idx="14"/>
          </p:nvPr>
        </p:nvSpPr>
        <p:spPr>
          <a:xfrm>
            <a:off x="810122" y="6332948"/>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8633036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Slide Photo">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12192000" cy="6858000"/>
          </a:xfrm>
        </p:spPr>
        <p:txBody>
          <a:bodyPr/>
          <a:lstStyle>
            <a:lvl1pPr marL="0" indent="0">
              <a:buNone/>
              <a:defRPr baseline="0">
                <a:solidFill>
                  <a:schemeClr val="tx1">
                    <a:lumMod val="65000"/>
                    <a:lumOff val="35000"/>
                  </a:schemeClr>
                </a:solidFill>
              </a:defRPr>
            </a:lvl1pPr>
          </a:lstStyle>
          <a:p>
            <a:r>
              <a:rPr lang="en-US" dirty="0" smtClean="0"/>
              <a:t>Click to add full-slide photo</a:t>
            </a:r>
            <a:endParaRPr lang="en-US" dirty="0"/>
          </a:p>
        </p:txBody>
      </p:sp>
    </p:spTree>
    <p:extLst>
      <p:ext uri="{BB962C8B-B14F-4D97-AF65-F5344CB8AC3E}">
        <p14:creationId xmlns:p14="http://schemas.microsoft.com/office/powerpoint/2010/main" val="126517145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 Photo &amp;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E9874A-7B72-A240-A0AB-4D69B85514CD}"/>
              </a:ext>
            </a:extLst>
          </p:cNvPr>
          <p:cNvSpPr/>
          <p:nvPr userDrawn="1"/>
        </p:nvSpPr>
        <p:spPr>
          <a:xfrm>
            <a:off x="4186479" y="134938"/>
            <a:ext cx="3862775" cy="6595235"/>
          </a:xfrm>
          <a:prstGeom prst="rect">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Rectangle 4">
            <a:extLst>
              <a:ext uri="{FF2B5EF4-FFF2-40B4-BE49-F238E27FC236}">
                <a16:creationId xmlns:a16="http://schemas.microsoft.com/office/drawing/2014/main" id="{F1D82C34-DC55-7F4A-AC88-1664C3C2A080}"/>
              </a:ext>
            </a:extLst>
          </p:cNvPr>
          <p:cNvSpPr/>
          <p:nvPr userDrawn="1"/>
        </p:nvSpPr>
        <p:spPr>
          <a:xfrm>
            <a:off x="8184191" y="134938"/>
            <a:ext cx="3862775" cy="6595235"/>
          </a:xfrm>
          <a:prstGeom prst="rect">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Rectangle 5">
            <a:extLst>
              <a:ext uri="{FF2B5EF4-FFF2-40B4-BE49-F238E27FC236}">
                <a16:creationId xmlns:a16="http://schemas.microsoft.com/office/drawing/2014/main" id="{2FC3320E-5AF4-7D45-B925-56F581E20852}"/>
              </a:ext>
            </a:extLst>
          </p:cNvPr>
          <p:cNvSpPr/>
          <p:nvPr userDrawn="1"/>
        </p:nvSpPr>
        <p:spPr>
          <a:xfrm>
            <a:off x="166464" y="134938"/>
            <a:ext cx="3885077" cy="6595235"/>
          </a:xfrm>
          <a:prstGeom prst="rect">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5" name="Content Placeholder 14"/>
          <p:cNvSpPr>
            <a:spLocks noGrp="1"/>
          </p:cNvSpPr>
          <p:nvPr>
            <p:ph sz="quarter" idx="10" hasCustomPrompt="1"/>
          </p:nvPr>
        </p:nvSpPr>
        <p:spPr>
          <a:xfrm>
            <a:off x="166688" y="134938"/>
            <a:ext cx="3884612" cy="6596062"/>
          </a:xfrm>
        </p:spPr>
        <p:txBody>
          <a:bodyPr anchor="ctr"/>
          <a:lstStyle>
            <a:lvl1pPr marL="0" indent="0">
              <a:buNone/>
              <a:defRPr baseline="0">
                <a:solidFill>
                  <a:schemeClr val="tx1">
                    <a:lumMod val="65000"/>
                    <a:lumOff val="35000"/>
                  </a:schemeClr>
                </a:solidFill>
              </a:defRPr>
            </a:lvl1pPr>
          </a:lstStyle>
          <a:p>
            <a:pPr lvl="0"/>
            <a:r>
              <a:rPr lang="en-US" dirty="0" smtClean="0"/>
              <a:t>Click to add photo or text</a:t>
            </a:r>
          </a:p>
          <a:p>
            <a:pPr lvl="0"/>
            <a:endParaRPr lang="en-US" dirty="0" smtClean="0"/>
          </a:p>
          <a:p>
            <a:pPr lvl="0"/>
            <a:endParaRPr lang="en-US" dirty="0" smtClean="0"/>
          </a:p>
          <a:p>
            <a:pPr lvl="0"/>
            <a:endParaRPr lang="en-US" dirty="0"/>
          </a:p>
        </p:txBody>
      </p:sp>
      <p:sp>
        <p:nvSpPr>
          <p:cNvPr id="16" name="Content Placeholder 14"/>
          <p:cNvSpPr>
            <a:spLocks noGrp="1"/>
          </p:cNvSpPr>
          <p:nvPr>
            <p:ph sz="quarter" idx="11" hasCustomPrompt="1"/>
          </p:nvPr>
        </p:nvSpPr>
        <p:spPr>
          <a:xfrm>
            <a:off x="4186478" y="134938"/>
            <a:ext cx="3862776" cy="6596062"/>
          </a:xfrm>
        </p:spPr>
        <p:txBody>
          <a:bodyPr anchor="ctr"/>
          <a:lstStyle>
            <a:lvl1pPr marL="0" indent="0">
              <a:buNone/>
              <a:defRPr baseline="0">
                <a:solidFill>
                  <a:schemeClr val="tx1">
                    <a:lumMod val="65000"/>
                    <a:lumOff val="35000"/>
                  </a:schemeClr>
                </a:solidFill>
              </a:defRPr>
            </a:lvl1pPr>
          </a:lstStyle>
          <a:p>
            <a:pPr lvl="0"/>
            <a:r>
              <a:rPr lang="en-US" dirty="0" smtClean="0"/>
              <a:t>Click to add photo or text</a:t>
            </a:r>
          </a:p>
          <a:p>
            <a:pPr lvl="0"/>
            <a:endParaRPr lang="en-US" dirty="0" smtClean="0"/>
          </a:p>
          <a:p>
            <a:pPr lvl="0"/>
            <a:endParaRPr lang="en-US" dirty="0" smtClean="0"/>
          </a:p>
          <a:p>
            <a:pPr lvl="0"/>
            <a:endParaRPr lang="en-US" dirty="0"/>
          </a:p>
        </p:txBody>
      </p:sp>
      <p:sp>
        <p:nvSpPr>
          <p:cNvPr id="17" name="Content Placeholder 14"/>
          <p:cNvSpPr>
            <a:spLocks noGrp="1"/>
          </p:cNvSpPr>
          <p:nvPr>
            <p:ph sz="quarter" idx="12" hasCustomPrompt="1"/>
          </p:nvPr>
        </p:nvSpPr>
        <p:spPr>
          <a:xfrm>
            <a:off x="8184191" y="134938"/>
            <a:ext cx="3862775" cy="6596062"/>
          </a:xfrm>
        </p:spPr>
        <p:txBody>
          <a:bodyPr anchor="ctr"/>
          <a:lstStyle>
            <a:lvl1pPr marL="0" indent="0">
              <a:buNone/>
              <a:defRPr baseline="0">
                <a:solidFill>
                  <a:schemeClr val="tx1">
                    <a:lumMod val="65000"/>
                    <a:lumOff val="35000"/>
                  </a:schemeClr>
                </a:solidFill>
              </a:defRPr>
            </a:lvl1pPr>
          </a:lstStyle>
          <a:p>
            <a:pPr lvl="0"/>
            <a:r>
              <a:rPr lang="en-US" dirty="0" smtClean="0"/>
              <a:t>Click to add photo or text</a:t>
            </a:r>
          </a:p>
          <a:p>
            <a:pPr lvl="0"/>
            <a:endParaRPr lang="en-US" dirty="0" smtClean="0"/>
          </a:p>
          <a:p>
            <a:pPr lvl="0"/>
            <a:endParaRPr lang="en-US" dirty="0" smtClean="0"/>
          </a:p>
          <a:p>
            <a:pPr lvl="0"/>
            <a:endParaRPr lang="en-US" dirty="0"/>
          </a:p>
        </p:txBody>
      </p:sp>
    </p:spTree>
    <p:extLst>
      <p:ext uri="{BB962C8B-B14F-4D97-AF65-F5344CB8AC3E}">
        <p14:creationId xmlns:p14="http://schemas.microsoft.com/office/powerpoint/2010/main" val="249318784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extLst/>
          </a:blip>
          <a:stretch>
            <a:fillRect/>
          </a:stretch>
        </p:blipFill>
        <p:spPr>
          <a:xfrm>
            <a:off x="0" y="0"/>
            <a:ext cx="12192000" cy="68580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588723" y="588724"/>
            <a:ext cx="11014553" cy="5680551"/>
          </a:xfrm>
          <a:prstGeom prst="rect">
            <a:avLst/>
          </a:prstGeom>
          <a:solidFill>
            <a:schemeClr val="bg1">
              <a:lumMod val="9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125D90BB-CDFB-F24F-B002-2F90E78260A5}"/>
              </a:ext>
            </a:extLst>
          </p:cNvPr>
          <p:cNvCxnSpPr>
            <a:cxnSpLocks/>
          </p:cNvCxnSpPr>
          <p:nvPr userDrawn="1"/>
        </p:nvCxnSpPr>
        <p:spPr>
          <a:xfrm>
            <a:off x="1757819" y="2035793"/>
            <a:ext cx="8538576"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sp>
        <p:nvSpPr>
          <p:cNvPr id="12" name="Text Placeholder 11"/>
          <p:cNvSpPr>
            <a:spLocks noGrp="1"/>
          </p:cNvSpPr>
          <p:nvPr>
            <p:ph type="body" sz="quarter" idx="11" hasCustomPrompt="1"/>
          </p:nvPr>
        </p:nvSpPr>
        <p:spPr>
          <a:xfrm>
            <a:off x="1720850" y="2438400"/>
            <a:ext cx="8575545" cy="2803525"/>
          </a:xfrm>
        </p:spPr>
        <p:txBody>
          <a:bodyPr anchor="t">
            <a:normAutofit/>
          </a:bodyPr>
          <a:lstStyle>
            <a:lvl1pPr marL="457200" indent="-457200">
              <a:lnSpc>
                <a:spcPct val="150000"/>
              </a:lnSpc>
              <a:spcBef>
                <a:spcPts val="0"/>
              </a:spcBef>
              <a:buFont typeface="+mj-lt"/>
              <a:buAutoNum type="arabicPeriod"/>
              <a:defRPr sz="2400"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914400" indent="-457200">
              <a:lnSpc>
                <a:spcPct val="150000"/>
              </a:lnSpc>
              <a:buFont typeface="+mj-lt"/>
              <a:buAutoNum type="arabicPeriod"/>
              <a:defRPr sz="24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indent="-457200">
              <a:lnSpc>
                <a:spcPct val="150000"/>
              </a:lnSpc>
              <a:buFont typeface="+mj-lt"/>
              <a:buAutoNum type="arabicPeriod"/>
              <a:defRPr sz="24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indent="-457200">
              <a:lnSpc>
                <a:spcPct val="150000"/>
              </a:lnSpc>
              <a:buFont typeface="+mj-lt"/>
              <a:buAutoNum type="arabicPeriod"/>
              <a:defRPr sz="24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2286000" indent="-457200">
              <a:lnSpc>
                <a:spcPct val="150000"/>
              </a:lnSpc>
              <a:buFont typeface="+mj-lt"/>
              <a:buAutoNum type="arabicPeriod"/>
              <a:defRPr sz="24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add numbered list</a:t>
            </a:r>
          </a:p>
          <a:p>
            <a:pPr lvl="0"/>
            <a:r>
              <a:rPr lang="en-US" dirty="0" smtClean="0"/>
              <a:t> </a:t>
            </a:r>
          </a:p>
          <a:p>
            <a:pPr lvl="0"/>
            <a:r>
              <a:rPr lang="en-US" dirty="0" smtClean="0"/>
              <a:t> </a:t>
            </a:r>
          </a:p>
          <a:p>
            <a:pPr lvl="0"/>
            <a:r>
              <a:rPr lang="en-US" dirty="0" smtClean="0"/>
              <a:t> </a:t>
            </a:r>
          </a:p>
          <a:p>
            <a:pPr lvl="0"/>
            <a:r>
              <a:rPr lang="en-US" dirty="0" smtClean="0"/>
              <a:t> </a:t>
            </a:r>
          </a:p>
        </p:txBody>
      </p:sp>
      <p:sp>
        <p:nvSpPr>
          <p:cNvPr id="13" name="TextBox 2">
            <a:extLst>
              <a:ext uri="{FF2B5EF4-FFF2-40B4-BE49-F238E27FC236}">
                <a16:creationId xmlns:a16="http://schemas.microsoft.com/office/drawing/2014/main" id="{D963866A-1167-6843-8C6A-0581D75658FE}"/>
              </a:ext>
            </a:extLst>
          </p:cNvPr>
          <p:cNvSpPr txBox="1"/>
          <p:nvPr userDrawn="1"/>
        </p:nvSpPr>
        <p:spPr>
          <a:xfrm>
            <a:off x="1820450" y="1220947"/>
            <a:ext cx="5883057" cy="646331"/>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4400" spc="300">
                <a:solidFill>
                  <a:srgbClr val="FFFFFF"/>
                </a:solidFill>
                <a:latin typeface="Open Sans Light"/>
                <a:ea typeface="Open Sans Light"/>
                <a:cs typeface="Open Sans Light"/>
                <a:sym typeface="Open Sans Light"/>
              </a:defRPr>
            </a:lvl1pPr>
          </a:lstStyle>
          <a:p>
            <a:r>
              <a:rPr lang="en-US" sz="3600" spc="0" dirty="0">
                <a:solidFill>
                  <a:schemeClr val="accent3">
                    <a:lumMod val="50000"/>
                  </a:schemeClr>
                </a:solidFill>
              </a:rPr>
              <a:t>Agenda</a:t>
            </a:r>
            <a:endParaRPr sz="3600" spc="0" dirty="0">
              <a:solidFill>
                <a:schemeClr val="accent3">
                  <a:lumMod val="50000"/>
                </a:schemeClr>
              </a:solidFill>
            </a:endParaRPr>
          </a:p>
        </p:txBody>
      </p:sp>
    </p:spTree>
    <p:extLst>
      <p:ext uri="{BB962C8B-B14F-4D97-AF65-F5344CB8AC3E}">
        <p14:creationId xmlns:p14="http://schemas.microsoft.com/office/powerpoint/2010/main" val="106289215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extLst/>
          </a:blip>
          <a:stretch>
            <a:fillRect/>
          </a:stretch>
        </p:blipFill>
        <p:spPr>
          <a:xfrm>
            <a:off x="0" y="0"/>
            <a:ext cx="12192000" cy="6858000"/>
          </a:xfrm>
          <a:prstGeom prst="rect">
            <a:avLst/>
          </a:prstGeom>
          <a:ln w="12700">
            <a:miter lim="400000"/>
          </a:ln>
        </p:spPr>
      </p:pic>
      <p:pic>
        <p:nvPicPr>
          <p:cNvPr id="6" name="Picture 5">
            <a:extLst>
              <a:ext uri="{FF2B5EF4-FFF2-40B4-BE49-F238E27FC236}">
                <a16:creationId xmlns:a16="http://schemas.microsoft.com/office/drawing/2014/main" id="{7224CD7A-725F-9944-93F4-585EA7580F3E}"/>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10" name="Text Placeholder 9"/>
          <p:cNvSpPr>
            <a:spLocks noGrp="1"/>
          </p:cNvSpPr>
          <p:nvPr>
            <p:ph type="body" sz="quarter" idx="10" hasCustomPrompt="1"/>
          </p:nvPr>
        </p:nvSpPr>
        <p:spPr>
          <a:xfrm>
            <a:off x="3154363" y="3044825"/>
            <a:ext cx="5883275" cy="768350"/>
          </a:xfrm>
        </p:spPr>
        <p:txBody>
          <a:bodyPr anchor="ctr">
            <a:noAutofit/>
          </a:bodyPr>
          <a:lstStyle>
            <a:lvl1pPr marL="0" indent="0" algn="ctr">
              <a:lnSpc>
                <a:spcPct val="100000"/>
              </a:lnSpc>
              <a:spcBef>
                <a:spcPts val="0"/>
              </a:spcBef>
              <a:buNone/>
              <a:defRPr sz="4400" baseline="0">
                <a:solidFill>
                  <a:schemeClr val="bg1"/>
                </a:solidFill>
              </a:defRPr>
            </a:lvl1pPr>
            <a:lvl2pPr>
              <a:defRPr sz="4400"/>
            </a:lvl2pPr>
            <a:lvl3pPr>
              <a:defRPr sz="4400"/>
            </a:lvl3pPr>
            <a:lvl4pPr>
              <a:defRPr sz="4400"/>
            </a:lvl4pPr>
            <a:lvl5pPr>
              <a:defRPr sz="4400"/>
            </a:lvl5pPr>
          </a:lstStyle>
          <a:p>
            <a:pPr lvl="0"/>
            <a:r>
              <a:rPr lang="en-US" dirty="0" smtClean="0"/>
              <a:t>New Section Title</a:t>
            </a:r>
            <a:endParaRPr lang="en-US" dirty="0"/>
          </a:p>
        </p:txBody>
      </p:sp>
    </p:spTree>
    <p:extLst>
      <p:ext uri="{BB962C8B-B14F-4D97-AF65-F5344CB8AC3E}">
        <p14:creationId xmlns:p14="http://schemas.microsoft.com/office/powerpoint/2010/main" val="37649642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with Headline">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extLst/>
          </a:blip>
          <a:stretch>
            <a:fillRect/>
          </a:stretch>
        </p:blipFill>
        <p:spPr>
          <a:xfrm>
            <a:off x="0" y="0"/>
            <a:ext cx="12192000" cy="68580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1152395" y="0"/>
            <a:ext cx="11039605" cy="68580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125D90BB-CDFB-F24F-B002-2F90E78260A5}"/>
              </a:ext>
            </a:extLst>
          </p:cNvPr>
          <p:cNvCxnSpPr>
            <a:cxnSpLocks/>
          </p:cNvCxnSpPr>
          <p:nvPr userDrawn="1"/>
        </p:nvCxnSpPr>
        <p:spPr>
          <a:xfrm>
            <a:off x="2384121" y="2001772"/>
            <a:ext cx="9177402"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pic>
        <p:nvPicPr>
          <p:cNvPr id="8" name="Picture 7">
            <a:extLst>
              <a:ext uri="{FF2B5EF4-FFF2-40B4-BE49-F238E27FC236}">
                <a16:creationId xmlns:a16="http://schemas.microsoft.com/office/drawing/2014/main" id="{464318D0-91C0-A945-85E3-9719A4929637}"/>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17" name="Text Placeholder 16"/>
          <p:cNvSpPr>
            <a:spLocks noGrp="1"/>
          </p:cNvSpPr>
          <p:nvPr>
            <p:ph type="body" sz="quarter" idx="12" hasCustomPrompt="1"/>
          </p:nvPr>
        </p:nvSpPr>
        <p:spPr>
          <a:xfrm>
            <a:off x="2384425" y="1157288"/>
            <a:ext cx="5883275" cy="646112"/>
          </a:xfrm>
        </p:spPr>
        <p:txBody>
          <a:bodyPr anchor="ctr">
            <a:normAutofit/>
          </a:bodyPr>
          <a:lstStyle>
            <a:lvl1pPr marL="0" indent="0">
              <a:buNone/>
              <a:defRPr sz="3600" baseline="0">
                <a:solidFill>
                  <a:schemeClr val="accent3">
                    <a:lumMod val="50000"/>
                  </a:schemeClr>
                </a:solidFill>
              </a:defRPr>
            </a:lvl1pPr>
          </a:lstStyle>
          <a:p>
            <a:pPr lvl="0"/>
            <a:r>
              <a:rPr lang="en-US" dirty="0" smtClean="0"/>
              <a:t>Click to add Slide Headline</a:t>
            </a:r>
            <a:endParaRPr lang="en-US" dirty="0"/>
          </a:p>
        </p:txBody>
      </p:sp>
      <p:sp>
        <p:nvSpPr>
          <p:cNvPr id="15" name="Text Placeholder 14"/>
          <p:cNvSpPr>
            <a:spLocks noGrp="1"/>
          </p:cNvSpPr>
          <p:nvPr>
            <p:ph type="body" sz="quarter" idx="11" hasCustomPrompt="1"/>
          </p:nvPr>
        </p:nvSpPr>
        <p:spPr>
          <a:xfrm>
            <a:off x="2346325" y="3081338"/>
            <a:ext cx="6746875" cy="1631950"/>
          </a:xfrm>
        </p:spPr>
        <p:txBody>
          <a:bodyPr/>
          <a:lstStyle>
            <a:lvl1pPr marL="0" indent="0">
              <a:lnSpc>
                <a:spcPct val="100000"/>
              </a:lnSpc>
              <a:spcBef>
                <a:spcPts val="0"/>
              </a:spcBef>
              <a:spcAft>
                <a:spcPts val="2000"/>
              </a:spcAft>
              <a:buNone/>
              <a:defRPr baseline="0">
                <a:solidFill>
                  <a:schemeClr val="accent3">
                    <a:lumMod val="50000"/>
                  </a:schemeClr>
                </a:solidFill>
              </a:defRPr>
            </a:lvl1pPr>
          </a:lstStyle>
          <a:p>
            <a:pPr lvl="0"/>
            <a:r>
              <a:rPr lang="en-US" dirty="0" smtClean="0"/>
              <a:t>Click to add text</a:t>
            </a:r>
            <a:endParaRPr lang="en-US" dirty="0"/>
          </a:p>
        </p:txBody>
      </p:sp>
      <p:sp>
        <p:nvSpPr>
          <p:cNvPr id="21" name="Text Placeholder 20"/>
          <p:cNvSpPr>
            <a:spLocks noGrp="1"/>
          </p:cNvSpPr>
          <p:nvPr>
            <p:ph type="body" sz="quarter" idx="13" hasCustomPrompt="1"/>
          </p:nvPr>
        </p:nvSpPr>
        <p:spPr>
          <a:xfrm>
            <a:off x="2346325" y="2535238"/>
            <a:ext cx="6638925" cy="400050"/>
          </a:xfrm>
        </p:spPr>
        <p:txBody>
          <a:bodyPr anchor="ctr"/>
          <a:lstStyle>
            <a:lvl1pPr marL="0" indent="0">
              <a:lnSpc>
                <a:spcPct val="100000"/>
              </a:lnSpc>
              <a:spcBef>
                <a:spcPts val="0"/>
              </a:spcBef>
              <a:spcAft>
                <a:spcPts val="2000"/>
              </a:spcAft>
              <a:buNone/>
              <a:defRPr b="1"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Click to add Subhead</a:t>
            </a:r>
            <a:endParaRPr lang="en-US" dirty="0"/>
          </a:p>
        </p:txBody>
      </p:sp>
      <p:sp>
        <p:nvSpPr>
          <p:cNvPr id="2" name="Slide Number Placeholder 1"/>
          <p:cNvSpPr>
            <a:spLocks noGrp="1"/>
          </p:cNvSpPr>
          <p:nvPr>
            <p:ph type="sldNum" sz="quarter" idx="14"/>
          </p:nvPr>
        </p:nvSpPr>
        <p:spPr>
          <a:xfrm>
            <a:off x="2346325" y="6318042"/>
            <a:ext cx="350415" cy="338554"/>
          </a:xfrm>
        </p:spPr>
        <p:txBody>
          <a:bodyPr/>
          <a:lstStyle>
            <a:lvl1pPr algn="l">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8481847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extLst/>
          </a:blip>
          <a:stretch>
            <a:fillRect/>
          </a:stretch>
        </p:blipFill>
        <p:spPr>
          <a:xfrm>
            <a:off x="0" y="0"/>
            <a:ext cx="12192000" cy="68580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1152395" y="0"/>
            <a:ext cx="11039605" cy="68580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2" name="Text Placeholder 21"/>
          <p:cNvSpPr>
            <a:spLocks noGrp="1"/>
          </p:cNvSpPr>
          <p:nvPr>
            <p:ph type="body" sz="quarter" idx="15" hasCustomPrompt="1"/>
          </p:nvPr>
        </p:nvSpPr>
        <p:spPr>
          <a:xfrm>
            <a:off x="2346325" y="2978150"/>
            <a:ext cx="4289425" cy="2246313"/>
          </a:xfrm>
        </p:spPr>
        <p:txBody>
          <a:bodyPr/>
          <a:lstStyle>
            <a:lvl1pPr marL="0" indent="0">
              <a:lnSpc>
                <a:spcPct val="100000"/>
              </a:lnSpc>
              <a:spcBef>
                <a:spcPts val="0"/>
              </a:spcBef>
              <a:spcAft>
                <a:spcPts val="2000"/>
              </a:spcAft>
              <a:buNone/>
              <a:defRPr baseline="0">
                <a:solidFill>
                  <a:schemeClr val="accent3">
                    <a:lumMod val="50000"/>
                  </a:schemeClr>
                </a:solidFill>
              </a:defRPr>
            </a:lvl1pPr>
          </a:lstStyle>
          <a:p>
            <a:pPr lvl="0"/>
            <a:r>
              <a:rPr lang="en-US" dirty="0" smtClean="0"/>
              <a:t>Click to add text</a:t>
            </a:r>
            <a:endParaRPr lang="en-US" dirty="0"/>
          </a:p>
        </p:txBody>
      </p:sp>
      <p:cxnSp>
        <p:nvCxnSpPr>
          <p:cNvPr id="7" name="Straight Connector 6">
            <a:extLst>
              <a:ext uri="{FF2B5EF4-FFF2-40B4-BE49-F238E27FC236}">
                <a16:creationId xmlns:a16="http://schemas.microsoft.com/office/drawing/2014/main" id="{125D90BB-CDFB-F24F-B002-2F90E78260A5}"/>
              </a:ext>
            </a:extLst>
          </p:cNvPr>
          <p:cNvCxnSpPr>
            <a:cxnSpLocks/>
          </p:cNvCxnSpPr>
          <p:nvPr userDrawn="1"/>
        </p:nvCxnSpPr>
        <p:spPr>
          <a:xfrm>
            <a:off x="2384121" y="2001772"/>
            <a:ext cx="9177402"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pic>
        <p:nvPicPr>
          <p:cNvPr id="8" name="Picture 7">
            <a:extLst>
              <a:ext uri="{FF2B5EF4-FFF2-40B4-BE49-F238E27FC236}">
                <a16:creationId xmlns:a16="http://schemas.microsoft.com/office/drawing/2014/main" id="{464318D0-91C0-A945-85E3-9719A4929637}"/>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14" name="Straight Connector 3">
            <a:extLst>
              <a:ext uri="{FF2B5EF4-FFF2-40B4-BE49-F238E27FC236}">
                <a16:creationId xmlns:a16="http://schemas.microsoft.com/office/drawing/2014/main" id="{F9BD3ECE-BE50-D24E-A5FA-EDB22E5FB81C}"/>
              </a:ext>
            </a:extLst>
          </p:cNvPr>
          <p:cNvSpPr/>
          <p:nvPr userDrawn="1"/>
        </p:nvSpPr>
        <p:spPr>
          <a:xfrm flipH="1">
            <a:off x="6861569" y="2624443"/>
            <a:ext cx="36096" cy="2600020"/>
          </a:xfrm>
          <a:prstGeom prst="line">
            <a:avLst/>
          </a:prstGeom>
          <a:ln w="19050">
            <a:solidFill>
              <a:schemeClr val="bg1">
                <a:lumMod val="50000"/>
                <a:alpha val="20000"/>
              </a:schemeClr>
            </a:solidFill>
            <a:miter/>
          </a:ln>
        </p:spPr>
        <p:txBody>
          <a:bodyPr lIns="45719" rIns="45719"/>
          <a:lstStyle/>
          <a:p>
            <a:endParaRPr dirty="0"/>
          </a:p>
        </p:txBody>
      </p:sp>
      <p:sp>
        <p:nvSpPr>
          <p:cNvPr id="17" name="Text Placeholder 16"/>
          <p:cNvSpPr>
            <a:spLocks noGrp="1"/>
          </p:cNvSpPr>
          <p:nvPr>
            <p:ph type="body" sz="quarter" idx="12" hasCustomPrompt="1"/>
          </p:nvPr>
        </p:nvSpPr>
        <p:spPr>
          <a:xfrm>
            <a:off x="2384425" y="1157288"/>
            <a:ext cx="5883275" cy="646112"/>
          </a:xfrm>
        </p:spPr>
        <p:txBody>
          <a:bodyPr anchor="ctr">
            <a:normAutofit/>
          </a:bodyPr>
          <a:lstStyle>
            <a:lvl1pPr marL="0" indent="0">
              <a:buNone/>
              <a:defRPr sz="3600" baseline="0">
                <a:solidFill>
                  <a:schemeClr val="accent3">
                    <a:lumMod val="50000"/>
                  </a:schemeClr>
                </a:solidFill>
              </a:defRPr>
            </a:lvl1pPr>
          </a:lstStyle>
          <a:p>
            <a:pPr lvl="0"/>
            <a:r>
              <a:rPr lang="en-US" dirty="0" smtClean="0"/>
              <a:t>Click to add Slide Headline</a:t>
            </a:r>
            <a:endParaRPr lang="en-US" dirty="0"/>
          </a:p>
        </p:txBody>
      </p:sp>
      <p:sp>
        <p:nvSpPr>
          <p:cNvPr id="19" name="Text Placeholder 18"/>
          <p:cNvSpPr>
            <a:spLocks noGrp="1"/>
          </p:cNvSpPr>
          <p:nvPr>
            <p:ph type="body" sz="quarter" idx="13" hasCustomPrompt="1"/>
          </p:nvPr>
        </p:nvSpPr>
        <p:spPr>
          <a:xfrm>
            <a:off x="2346324" y="2535238"/>
            <a:ext cx="4288651" cy="400050"/>
          </a:xfrm>
        </p:spPr>
        <p:txBody>
          <a:bodyPr anchor="ctr"/>
          <a:lstStyle>
            <a:lvl1pPr marL="0" indent="0">
              <a:lnSpc>
                <a:spcPct val="100000"/>
              </a:lnSpc>
              <a:spcBef>
                <a:spcPts val="0"/>
              </a:spcBef>
              <a:spcAft>
                <a:spcPts val="2000"/>
              </a:spcAft>
              <a:buNone/>
              <a:defRPr b="1"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Click to add Subhead Text</a:t>
            </a:r>
            <a:endParaRPr lang="en-US" dirty="0"/>
          </a:p>
        </p:txBody>
      </p:sp>
      <p:sp>
        <p:nvSpPr>
          <p:cNvPr id="20" name="Text Placeholder 18"/>
          <p:cNvSpPr>
            <a:spLocks noGrp="1"/>
          </p:cNvSpPr>
          <p:nvPr>
            <p:ph type="body" sz="quarter" idx="14" hasCustomPrompt="1"/>
          </p:nvPr>
        </p:nvSpPr>
        <p:spPr>
          <a:xfrm>
            <a:off x="7269053" y="2535238"/>
            <a:ext cx="4288651" cy="400050"/>
          </a:xfrm>
        </p:spPr>
        <p:txBody>
          <a:bodyPr anchor="ctr"/>
          <a:lstStyle>
            <a:lvl1pPr marL="0" indent="0">
              <a:lnSpc>
                <a:spcPct val="100000"/>
              </a:lnSpc>
              <a:spcBef>
                <a:spcPts val="0"/>
              </a:spcBef>
              <a:spcAft>
                <a:spcPts val="2000"/>
              </a:spcAft>
              <a:buNone/>
              <a:defRPr b="1"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Click to add Subhead Text</a:t>
            </a:r>
            <a:endParaRPr lang="en-US" dirty="0"/>
          </a:p>
        </p:txBody>
      </p:sp>
      <p:sp>
        <p:nvSpPr>
          <p:cNvPr id="23" name="Text Placeholder 21"/>
          <p:cNvSpPr>
            <a:spLocks noGrp="1"/>
          </p:cNvSpPr>
          <p:nvPr>
            <p:ph type="body" sz="quarter" idx="16" hasCustomPrompt="1"/>
          </p:nvPr>
        </p:nvSpPr>
        <p:spPr>
          <a:xfrm>
            <a:off x="7272098" y="2974975"/>
            <a:ext cx="4289425" cy="2246313"/>
          </a:xfrm>
        </p:spPr>
        <p:txBody>
          <a:bodyPr/>
          <a:lstStyle>
            <a:lvl1pPr marL="0" indent="0">
              <a:lnSpc>
                <a:spcPct val="100000"/>
              </a:lnSpc>
              <a:spcBef>
                <a:spcPts val="0"/>
              </a:spcBef>
              <a:spcAft>
                <a:spcPts val="2000"/>
              </a:spcAft>
              <a:buNone/>
              <a:defRPr baseline="0">
                <a:solidFill>
                  <a:schemeClr val="accent3">
                    <a:lumMod val="50000"/>
                  </a:schemeClr>
                </a:solidFill>
              </a:defRPr>
            </a:lvl1pPr>
          </a:lstStyle>
          <a:p>
            <a:pPr lvl="0"/>
            <a:r>
              <a:rPr lang="en-US" dirty="0" smtClean="0"/>
              <a:t>Click to add text</a:t>
            </a:r>
            <a:endParaRPr lang="en-US" dirty="0"/>
          </a:p>
        </p:txBody>
      </p:sp>
      <p:sp>
        <p:nvSpPr>
          <p:cNvPr id="2" name="Slide Number Placeholder 1"/>
          <p:cNvSpPr>
            <a:spLocks noGrp="1"/>
          </p:cNvSpPr>
          <p:nvPr>
            <p:ph type="sldNum" sz="quarter" idx="17"/>
          </p:nvPr>
        </p:nvSpPr>
        <p:spPr>
          <a:xfrm>
            <a:off x="2347165" y="6318250"/>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5031329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extLst/>
          </a:blip>
          <a:stretch>
            <a:fillRect/>
          </a:stretch>
        </p:blipFill>
        <p:spPr>
          <a:xfrm>
            <a:off x="0" y="0"/>
            <a:ext cx="12192000" cy="68580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1152395" y="0"/>
            <a:ext cx="11039605" cy="68580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125D90BB-CDFB-F24F-B002-2F90E78260A5}"/>
              </a:ext>
            </a:extLst>
          </p:cNvPr>
          <p:cNvCxnSpPr>
            <a:cxnSpLocks/>
          </p:cNvCxnSpPr>
          <p:nvPr userDrawn="1"/>
        </p:nvCxnSpPr>
        <p:spPr>
          <a:xfrm>
            <a:off x="2384121" y="2001772"/>
            <a:ext cx="9177402"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pic>
        <p:nvPicPr>
          <p:cNvPr id="7" name="Picture 6">
            <a:extLst>
              <a:ext uri="{FF2B5EF4-FFF2-40B4-BE49-F238E27FC236}">
                <a16:creationId xmlns:a16="http://schemas.microsoft.com/office/drawing/2014/main" id="{464318D0-91C0-A945-85E3-9719A4929637}"/>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13" name="Rectangle 12">
            <a:extLst>
              <a:ext uri="{FF2B5EF4-FFF2-40B4-BE49-F238E27FC236}">
                <a16:creationId xmlns:a16="http://schemas.microsoft.com/office/drawing/2014/main" id="{50D357D6-40C8-AD46-A89D-9806E43D62FA}"/>
              </a:ext>
            </a:extLst>
          </p:cNvPr>
          <p:cNvSpPr/>
          <p:nvPr/>
        </p:nvSpPr>
        <p:spPr>
          <a:xfrm>
            <a:off x="2346544" y="2596953"/>
            <a:ext cx="393056" cy="923330"/>
          </a:xfrm>
          <a:prstGeom prst="rect">
            <a:avLst/>
          </a:prstGeom>
        </p:spPr>
        <p:txBody>
          <a:bodyPr wrap="none">
            <a:spAutoFit/>
          </a:bodyPr>
          <a:lstStyle/>
          <a:p>
            <a:r>
              <a:rPr lang="en-US" sz="5400" dirty="0">
                <a:solidFill>
                  <a:schemeClr val="bg1">
                    <a:lumMod val="65000"/>
                  </a:schemeClr>
                </a:solidFill>
                <a:latin typeface="Crimson Text" panose="02000503000000000000" pitchFamily="2" charset="77"/>
                <a:ea typeface="Open Sans Light" panose="020B0306030504020204" pitchFamily="34" charset="0"/>
                <a:cs typeface="Open Sans Light" panose="020B0306030504020204" pitchFamily="34" charset="0"/>
              </a:rPr>
              <a:t>“</a:t>
            </a:r>
            <a:endParaRPr lang="en-US" sz="5400" dirty="0">
              <a:solidFill>
                <a:schemeClr val="bg1">
                  <a:lumMod val="65000"/>
                </a:schemeClr>
              </a:solidFill>
              <a:latin typeface="Crimson Text" panose="02000503000000000000" pitchFamily="2" charset="77"/>
            </a:endParaRPr>
          </a:p>
        </p:txBody>
      </p:sp>
      <p:sp>
        <p:nvSpPr>
          <p:cNvPr id="16" name="Picture Placeholder 15"/>
          <p:cNvSpPr>
            <a:spLocks noGrp="1"/>
          </p:cNvSpPr>
          <p:nvPr>
            <p:ph type="pic" sz="quarter" idx="10" hasCustomPrompt="1"/>
          </p:nvPr>
        </p:nvSpPr>
        <p:spPr>
          <a:xfrm rot="429021">
            <a:off x="8715166" y="1582670"/>
            <a:ext cx="2665962" cy="4175125"/>
          </a:xfrm>
        </p:spPr>
        <p:txBody>
          <a:bodyPr/>
          <a:lstStyle>
            <a:lvl1pPr marL="0" indent="0">
              <a:buNone/>
              <a:defRPr baseline="0">
                <a:solidFill>
                  <a:schemeClr val="tx1">
                    <a:lumMod val="65000"/>
                    <a:lumOff val="35000"/>
                  </a:schemeClr>
                </a:solidFill>
              </a:defRPr>
            </a:lvl1pPr>
          </a:lstStyle>
          <a:p>
            <a:r>
              <a:rPr lang="en-US" dirty="0" smtClean="0"/>
              <a:t>Optional picture</a:t>
            </a:r>
            <a:endParaRPr lang="en-US" dirty="0"/>
          </a:p>
        </p:txBody>
      </p:sp>
      <p:sp>
        <p:nvSpPr>
          <p:cNvPr id="19" name="Text Placeholder 18"/>
          <p:cNvSpPr>
            <a:spLocks noGrp="1"/>
          </p:cNvSpPr>
          <p:nvPr>
            <p:ph type="body" sz="quarter" idx="12" hasCustomPrompt="1"/>
          </p:nvPr>
        </p:nvSpPr>
        <p:spPr>
          <a:xfrm>
            <a:off x="2676100" y="5367415"/>
            <a:ext cx="4413250" cy="369887"/>
          </a:xfrm>
        </p:spPr>
        <p:txBody>
          <a:bodyPr anchor="ctr">
            <a:normAutofit/>
          </a:bodyPr>
          <a:lstStyle>
            <a:lvl1pPr marL="0" indent="0">
              <a:buNone/>
              <a:defRPr sz="1800" cap="all" spc="600" baseline="0">
                <a:solidFill>
                  <a:schemeClr val="accent3">
                    <a:lumMod val="50000"/>
                  </a:schemeClr>
                </a:solidFill>
              </a:defRPr>
            </a:lvl1pPr>
          </a:lstStyle>
          <a:p>
            <a:pPr lvl="0"/>
            <a:r>
              <a:rPr lang="en-US" dirty="0" smtClean="0"/>
              <a:t>Author’s Name</a:t>
            </a:r>
            <a:endParaRPr lang="en-US" dirty="0"/>
          </a:p>
        </p:txBody>
      </p:sp>
      <p:sp>
        <p:nvSpPr>
          <p:cNvPr id="21" name="Text Placeholder 20"/>
          <p:cNvSpPr>
            <a:spLocks noGrp="1" noChangeAspect="1"/>
          </p:cNvSpPr>
          <p:nvPr>
            <p:ph type="body" sz="quarter" idx="13" hasCustomPrompt="1"/>
          </p:nvPr>
        </p:nvSpPr>
        <p:spPr>
          <a:xfrm>
            <a:off x="2676525" y="2779713"/>
            <a:ext cx="5286375" cy="2216150"/>
          </a:xfrm>
        </p:spPr>
        <p:txBody>
          <a:bodyPr>
            <a:noAutofit/>
          </a:bodyPr>
          <a:lstStyle>
            <a:lvl1pPr marL="0" indent="0">
              <a:buNone/>
              <a:defRPr sz="2400" baseline="0">
                <a:solidFill>
                  <a:schemeClr val="accent3">
                    <a:lumMod val="50000"/>
                  </a:schemeClr>
                </a:solidFill>
              </a:defRPr>
            </a:lvl1pPr>
            <a:lvl2pPr>
              <a:defRPr sz="2400">
                <a:solidFill>
                  <a:schemeClr val="tx1">
                    <a:lumMod val="65000"/>
                    <a:lumOff val="35000"/>
                  </a:schemeClr>
                </a:solidFill>
              </a:defRPr>
            </a:lvl2pPr>
            <a:lvl3pPr>
              <a:defRPr sz="2400">
                <a:solidFill>
                  <a:schemeClr val="tx1">
                    <a:lumMod val="65000"/>
                    <a:lumOff val="35000"/>
                  </a:schemeClr>
                </a:solidFill>
              </a:defRPr>
            </a:lvl3pPr>
            <a:lvl4pPr>
              <a:defRPr sz="2400">
                <a:solidFill>
                  <a:schemeClr val="tx1">
                    <a:lumMod val="65000"/>
                    <a:lumOff val="35000"/>
                  </a:schemeClr>
                </a:solidFill>
              </a:defRPr>
            </a:lvl4pPr>
            <a:lvl5pPr>
              <a:defRPr sz="2400">
                <a:solidFill>
                  <a:schemeClr val="tx1">
                    <a:lumMod val="65000"/>
                    <a:lumOff val="35000"/>
                  </a:schemeClr>
                </a:solidFill>
              </a:defRPr>
            </a:lvl5pPr>
          </a:lstStyle>
          <a:p>
            <a:pPr lvl="0"/>
            <a:r>
              <a:rPr lang="en-US" dirty="0" smtClean="0"/>
              <a:t>Click to add quote text</a:t>
            </a:r>
            <a:endParaRPr lang="en-US" dirty="0"/>
          </a:p>
        </p:txBody>
      </p:sp>
      <p:sp>
        <p:nvSpPr>
          <p:cNvPr id="26" name="Text Placeholder 16"/>
          <p:cNvSpPr>
            <a:spLocks noGrp="1"/>
          </p:cNvSpPr>
          <p:nvPr>
            <p:ph type="body" sz="quarter" idx="14" hasCustomPrompt="1"/>
          </p:nvPr>
        </p:nvSpPr>
        <p:spPr>
          <a:xfrm>
            <a:off x="2384425" y="1157288"/>
            <a:ext cx="5883275" cy="646112"/>
          </a:xfrm>
        </p:spPr>
        <p:txBody>
          <a:bodyPr anchor="ctr">
            <a:normAutofit/>
          </a:bodyPr>
          <a:lstStyle>
            <a:lvl1pPr marL="0" indent="0">
              <a:buNone/>
              <a:defRPr sz="3600" baseline="0">
                <a:solidFill>
                  <a:schemeClr val="accent3">
                    <a:lumMod val="50000"/>
                  </a:schemeClr>
                </a:solidFill>
              </a:defRPr>
            </a:lvl1pPr>
          </a:lstStyle>
          <a:p>
            <a:pPr lvl="0"/>
            <a:r>
              <a:rPr lang="en-US" dirty="0" smtClean="0"/>
              <a:t>Click to add Slide Headline</a:t>
            </a:r>
            <a:endParaRPr lang="en-US" dirty="0"/>
          </a:p>
        </p:txBody>
      </p:sp>
      <p:sp>
        <p:nvSpPr>
          <p:cNvPr id="2" name="Slide Number Placeholder 1"/>
          <p:cNvSpPr>
            <a:spLocks noGrp="1"/>
          </p:cNvSpPr>
          <p:nvPr>
            <p:ph type="sldNum" sz="quarter" idx="15"/>
          </p:nvPr>
        </p:nvSpPr>
        <p:spPr>
          <a:xfrm>
            <a:off x="2325685" y="6332948"/>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7035253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extLst/>
          </a:blip>
          <a:stretch>
            <a:fillRect/>
          </a:stretch>
        </p:blipFill>
        <p:spPr>
          <a:xfrm>
            <a:off x="0" y="0"/>
            <a:ext cx="12192000" cy="68580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1152395" y="0"/>
            <a:ext cx="11039605" cy="68580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 name="Slide Number Placeholder 2"/>
          <p:cNvSpPr>
            <a:spLocks noGrp="1"/>
          </p:cNvSpPr>
          <p:nvPr>
            <p:ph type="sldNum" sz="quarter" idx="10"/>
          </p:nvPr>
        </p:nvSpPr>
        <p:spPr>
          <a:xfrm>
            <a:off x="2335568" y="6328495"/>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cxnSp>
        <p:nvCxnSpPr>
          <p:cNvPr id="7" name="Straight Connector 6">
            <a:extLst>
              <a:ext uri="{FF2B5EF4-FFF2-40B4-BE49-F238E27FC236}">
                <a16:creationId xmlns:a16="http://schemas.microsoft.com/office/drawing/2014/main" id="{125D90BB-CDFB-F24F-B002-2F90E78260A5}"/>
              </a:ext>
            </a:extLst>
          </p:cNvPr>
          <p:cNvCxnSpPr>
            <a:cxnSpLocks/>
          </p:cNvCxnSpPr>
          <p:nvPr userDrawn="1"/>
        </p:nvCxnSpPr>
        <p:spPr>
          <a:xfrm>
            <a:off x="2384121" y="2001772"/>
            <a:ext cx="9177402"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pic>
        <p:nvPicPr>
          <p:cNvPr id="8" name="Picture 7">
            <a:extLst>
              <a:ext uri="{FF2B5EF4-FFF2-40B4-BE49-F238E27FC236}">
                <a16:creationId xmlns:a16="http://schemas.microsoft.com/office/drawing/2014/main" id="{464318D0-91C0-A945-85E3-9719A4929637}"/>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13" name="Text Placeholder 16"/>
          <p:cNvSpPr>
            <a:spLocks noGrp="1"/>
          </p:cNvSpPr>
          <p:nvPr>
            <p:ph type="body" sz="quarter" idx="14" hasCustomPrompt="1"/>
          </p:nvPr>
        </p:nvSpPr>
        <p:spPr>
          <a:xfrm>
            <a:off x="2384425" y="1157288"/>
            <a:ext cx="5883275" cy="646112"/>
          </a:xfrm>
        </p:spPr>
        <p:txBody>
          <a:bodyPr anchor="ctr">
            <a:normAutofit/>
          </a:bodyPr>
          <a:lstStyle>
            <a:lvl1pPr marL="0" indent="0">
              <a:buNone/>
              <a:defRPr sz="3600" baseline="0">
                <a:solidFill>
                  <a:schemeClr val="accent3">
                    <a:lumMod val="50000"/>
                  </a:schemeClr>
                </a:solidFill>
              </a:defRPr>
            </a:lvl1pPr>
          </a:lstStyle>
          <a:p>
            <a:pPr lvl="0"/>
            <a:r>
              <a:rPr lang="en-US" dirty="0" smtClean="0"/>
              <a:t>Click to add Slide Headline</a:t>
            </a:r>
            <a:endParaRPr lang="en-US" dirty="0"/>
          </a:p>
        </p:txBody>
      </p:sp>
      <p:sp>
        <p:nvSpPr>
          <p:cNvPr id="15" name="Text Placeholder 14"/>
          <p:cNvSpPr>
            <a:spLocks noGrp="1"/>
          </p:cNvSpPr>
          <p:nvPr>
            <p:ph type="body" sz="quarter" idx="15" hasCustomPrompt="1"/>
          </p:nvPr>
        </p:nvSpPr>
        <p:spPr>
          <a:xfrm>
            <a:off x="2393950" y="2535238"/>
            <a:ext cx="6816725" cy="3067050"/>
          </a:xfrm>
        </p:spPr>
        <p:txBody>
          <a:bodyPr/>
          <a:lstStyle>
            <a:lvl1pPr marL="347472" indent="-347472">
              <a:lnSpc>
                <a:spcPct val="100000"/>
              </a:lnSpc>
              <a:spcBef>
                <a:spcPts val="0"/>
              </a:spcBef>
              <a:spcAft>
                <a:spcPts val="2000"/>
              </a:spcAft>
              <a:defRPr baseline="0">
                <a:solidFill>
                  <a:schemeClr val="accent3">
                    <a:lumMod val="50000"/>
                  </a:schemeClr>
                </a:solidFill>
              </a:defRPr>
            </a:lvl1pPr>
          </a:lstStyle>
          <a:p>
            <a:pPr lvl="0"/>
            <a:r>
              <a:rPr lang="en-US" dirty="0" smtClean="0"/>
              <a:t>Click to add bulleted list.</a:t>
            </a:r>
          </a:p>
          <a:p>
            <a:pPr lvl="0"/>
            <a:r>
              <a:rPr lang="en-US" dirty="0" smtClean="0"/>
              <a:t> </a:t>
            </a:r>
          </a:p>
          <a:p>
            <a:pPr lvl="0"/>
            <a:r>
              <a:rPr lang="en-US" dirty="0" smtClean="0"/>
              <a:t> </a:t>
            </a:r>
            <a:endParaRPr lang="en-US" dirty="0"/>
          </a:p>
        </p:txBody>
      </p:sp>
      <p:sp>
        <p:nvSpPr>
          <p:cNvPr id="17" name="Text Placeholder 16"/>
          <p:cNvSpPr>
            <a:spLocks noGrp="1"/>
          </p:cNvSpPr>
          <p:nvPr>
            <p:ph type="body" sz="quarter" idx="16" hasCustomPrompt="1"/>
          </p:nvPr>
        </p:nvSpPr>
        <p:spPr>
          <a:xfrm>
            <a:off x="2708275" y="6342063"/>
            <a:ext cx="5768163" cy="276225"/>
          </a:xfrm>
        </p:spPr>
        <p:txBody>
          <a:bodyPr anchor="ctr">
            <a:normAutofit/>
          </a:bodyPr>
          <a:lstStyle>
            <a:lvl1pPr marL="0" indent="0">
              <a:lnSpc>
                <a:spcPct val="100000"/>
              </a:lnSpc>
              <a:spcBef>
                <a:spcPts val="0"/>
              </a:spcBef>
              <a:buNone/>
              <a:defRPr sz="1200" i="1" baseline="0">
                <a:solidFill>
                  <a:schemeClr val="bg1">
                    <a:lumMod val="50000"/>
                  </a:schemeClr>
                </a:solidFill>
                <a:latin typeface="Calibri" panose="020F0502020204030204" pitchFamily="34" charset="0"/>
                <a:cs typeface="Calibri" panose="020F0502020204030204" pitchFamily="34" charset="0"/>
              </a:defRPr>
            </a:lvl1pPr>
          </a:lstStyle>
          <a:p>
            <a:pPr lvl="0"/>
            <a:r>
              <a:rPr lang="en-US" dirty="0" smtClean="0"/>
              <a:t>Click to add source title</a:t>
            </a:r>
            <a:endParaRPr lang="en-US" dirty="0"/>
          </a:p>
        </p:txBody>
      </p:sp>
    </p:spTree>
    <p:extLst>
      <p:ext uri="{BB962C8B-B14F-4D97-AF65-F5344CB8AC3E}">
        <p14:creationId xmlns:p14="http://schemas.microsoft.com/office/powerpoint/2010/main" val="230559258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ll-Out">
    <p:spTree>
      <p:nvGrpSpPr>
        <p:cNvPr id="1" name=""/>
        <p:cNvGrpSpPr/>
        <p:nvPr/>
      </p:nvGrpSpPr>
      <p:grpSpPr>
        <a:xfrm>
          <a:off x="0" y="0"/>
          <a:ext cx="0" cy="0"/>
          <a:chOff x="0" y="0"/>
          <a:chExt cx="0" cy="0"/>
        </a:xfrm>
      </p:grpSpPr>
      <p:pic>
        <p:nvPicPr>
          <p:cNvPr id="19" name="Picture 6" descr="Picture 6"/>
          <p:cNvPicPr>
            <a:picLocks noChangeAspect="1"/>
          </p:cNvPicPr>
          <p:nvPr userDrawn="1"/>
        </p:nvPicPr>
        <p:blipFill>
          <a:blip r:embed="rId2">
            <a:extLst/>
          </a:blip>
          <a:stretch>
            <a:fillRect/>
          </a:stretch>
        </p:blipFill>
        <p:spPr>
          <a:xfrm>
            <a:off x="0" y="0"/>
            <a:ext cx="12192000" cy="6858000"/>
          </a:xfrm>
          <a:prstGeom prst="rect">
            <a:avLst/>
          </a:prstGeom>
          <a:ln w="12700">
            <a:miter lim="400000"/>
          </a:ln>
        </p:spPr>
      </p:pic>
      <p:sp>
        <p:nvSpPr>
          <p:cNvPr id="20" name="Rectangle 19">
            <a:extLst>
              <a:ext uri="{FF2B5EF4-FFF2-40B4-BE49-F238E27FC236}">
                <a16:creationId xmlns:a16="http://schemas.microsoft.com/office/drawing/2014/main" id="{AFE074F5-EFB6-984F-B0E2-65724356BCE8}"/>
              </a:ext>
            </a:extLst>
          </p:cNvPr>
          <p:cNvSpPr/>
          <p:nvPr userDrawn="1"/>
        </p:nvSpPr>
        <p:spPr>
          <a:xfrm>
            <a:off x="1152395" y="0"/>
            <a:ext cx="11039605" cy="68580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21" name="Straight Connector 20">
            <a:extLst>
              <a:ext uri="{FF2B5EF4-FFF2-40B4-BE49-F238E27FC236}">
                <a16:creationId xmlns:a16="http://schemas.microsoft.com/office/drawing/2014/main" id="{125D90BB-CDFB-F24F-B002-2F90E78260A5}"/>
              </a:ext>
            </a:extLst>
          </p:cNvPr>
          <p:cNvCxnSpPr>
            <a:cxnSpLocks/>
          </p:cNvCxnSpPr>
          <p:nvPr userDrawn="1"/>
        </p:nvCxnSpPr>
        <p:spPr>
          <a:xfrm>
            <a:off x="2384121" y="2001772"/>
            <a:ext cx="9177402"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pic>
        <p:nvPicPr>
          <p:cNvPr id="22" name="Picture 21">
            <a:extLst>
              <a:ext uri="{FF2B5EF4-FFF2-40B4-BE49-F238E27FC236}">
                <a16:creationId xmlns:a16="http://schemas.microsoft.com/office/drawing/2014/main" id="{464318D0-91C0-A945-85E3-9719A4929637}"/>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25" name="Straight Connector 3">
            <a:extLst>
              <a:ext uri="{FF2B5EF4-FFF2-40B4-BE49-F238E27FC236}">
                <a16:creationId xmlns:a16="http://schemas.microsoft.com/office/drawing/2014/main" id="{8BAAEE2E-CF72-D545-BE68-79823B4BCF5B}"/>
              </a:ext>
            </a:extLst>
          </p:cNvPr>
          <p:cNvSpPr/>
          <p:nvPr userDrawn="1"/>
        </p:nvSpPr>
        <p:spPr>
          <a:xfrm>
            <a:off x="2382685" y="3389704"/>
            <a:ext cx="9202993" cy="0"/>
          </a:xfrm>
          <a:prstGeom prst="line">
            <a:avLst/>
          </a:prstGeom>
          <a:ln w="19050">
            <a:solidFill>
              <a:schemeClr val="bg1">
                <a:lumMod val="50000"/>
                <a:alpha val="20000"/>
              </a:schemeClr>
            </a:solidFill>
            <a:miter/>
          </a:ln>
        </p:spPr>
        <p:txBody>
          <a:bodyPr lIns="45719" rIns="45719"/>
          <a:lstStyle/>
          <a:p>
            <a:endParaRPr dirty="0"/>
          </a:p>
        </p:txBody>
      </p:sp>
      <p:sp>
        <p:nvSpPr>
          <p:cNvPr id="26" name="Straight Connector 3">
            <a:extLst>
              <a:ext uri="{FF2B5EF4-FFF2-40B4-BE49-F238E27FC236}">
                <a16:creationId xmlns:a16="http://schemas.microsoft.com/office/drawing/2014/main" id="{D732FC46-5B10-FC46-9D01-3DDF8674D16B}"/>
              </a:ext>
            </a:extLst>
          </p:cNvPr>
          <p:cNvSpPr/>
          <p:nvPr userDrawn="1"/>
        </p:nvSpPr>
        <p:spPr>
          <a:xfrm>
            <a:off x="2382685" y="4675735"/>
            <a:ext cx="9202993" cy="0"/>
          </a:xfrm>
          <a:prstGeom prst="line">
            <a:avLst/>
          </a:prstGeom>
          <a:ln w="19050">
            <a:solidFill>
              <a:schemeClr val="bg1">
                <a:lumMod val="50000"/>
                <a:alpha val="20000"/>
              </a:schemeClr>
            </a:solidFill>
            <a:miter/>
          </a:ln>
        </p:spPr>
        <p:txBody>
          <a:bodyPr lIns="45719" rIns="45719"/>
          <a:lstStyle/>
          <a:p>
            <a:endParaRPr/>
          </a:p>
        </p:txBody>
      </p:sp>
      <p:sp>
        <p:nvSpPr>
          <p:cNvPr id="27" name="Straight Connector 3">
            <a:extLst>
              <a:ext uri="{FF2B5EF4-FFF2-40B4-BE49-F238E27FC236}">
                <a16:creationId xmlns:a16="http://schemas.microsoft.com/office/drawing/2014/main" id="{7AB9B77F-AA9C-5C47-A57B-75F33290901A}"/>
              </a:ext>
            </a:extLst>
          </p:cNvPr>
          <p:cNvSpPr/>
          <p:nvPr userDrawn="1"/>
        </p:nvSpPr>
        <p:spPr>
          <a:xfrm>
            <a:off x="2382685" y="6017521"/>
            <a:ext cx="9202993" cy="0"/>
          </a:xfrm>
          <a:prstGeom prst="line">
            <a:avLst/>
          </a:prstGeom>
          <a:ln w="19050">
            <a:solidFill>
              <a:schemeClr val="bg1">
                <a:lumMod val="50000"/>
                <a:alpha val="20000"/>
              </a:schemeClr>
            </a:solidFill>
            <a:miter/>
          </a:ln>
        </p:spPr>
        <p:txBody>
          <a:bodyPr lIns="45719" rIns="45719"/>
          <a:lstStyle/>
          <a:p>
            <a:endParaRPr/>
          </a:p>
        </p:txBody>
      </p:sp>
      <p:sp>
        <p:nvSpPr>
          <p:cNvPr id="35" name="Text Placeholder 16"/>
          <p:cNvSpPr>
            <a:spLocks noGrp="1"/>
          </p:cNvSpPr>
          <p:nvPr>
            <p:ph type="body" sz="quarter" idx="14" hasCustomPrompt="1"/>
          </p:nvPr>
        </p:nvSpPr>
        <p:spPr>
          <a:xfrm>
            <a:off x="2384425" y="1157288"/>
            <a:ext cx="5883275" cy="646112"/>
          </a:xfrm>
        </p:spPr>
        <p:txBody>
          <a:bodyPr anchor="ctr">
            <a:normAutofit/>
          </a:bodyPr>
          <a:lstStyle>
            <a:lvl1pPr marL="0" indent="0">
              <a:buNone/>
              <a:defRPr sz="3600" baseline="0">
                <a:solidFill>
                  <a:schemeClr val="accent3">
                    <a:lumMod val="50000"/>
                  </a:schemeClr>
                </a:solidFill>
              </a:defRPr>
            </a:lvl1pPr>
          </a:lstStyle>
          <a:p>
            <a:pPr lvl="0"/>
            <a:r>
              <a:rPr lang="en-US" dirty="0" smtClean="0"/>
              <a:t>Click to add Slide Headline</a:t>
            </a:r>
            <a:endParaRPr lang="en-US" dirty="0"/>
          </a:p>
        </p:txBody>
      </p:sp>
      <p:sp>
        <p:nvSpPr>
          <p:cNvPr id="41" name="Text Placeholder 40"/>
          <p:cNvSpPr>
            <a:spLocks noGrp="1"/>
          </p:cNvSpPr>
          <p:nvPr>
            <p:ph type="body" sz="quarter" idx="15" hasCustomPrompt="1"/>
          </p:nvPr>
        </p:nvSpPr>
        <p:spPr>
          <a:xfrm>
            <a:off x="2457450" y="2378670"/>
            <a:ext cx="1503363" cy="923330"/>
          </a:xfrm>
        </p:spPr>
        <p:txBody>
          <a:bodyPr anchor="b">
            <a:spAutoFit/>
          </a:bodyPr>
          <a:lstStyle>
            <a:lvl1pPr marL="0" indent="0" algn="r">
              <a:lnSpc>
                <a:spcPct val="100000"/>
              </a:lnSpc>
              <a:spcBef>
                <a:spcPts val="0"/>
              </a:spcBef>
              <a:buNone/>
              <a:defRPr sz="5400">
                <a:solidFill>
                  <a:schemeClr val="accent1"/>
                </a:solidFill>
              </a:defRPr>
            </a:lvl1pPr>
          </a:lstStyle>
          <a:p>
            <a:pPr lvl="0"/>
            <a:r>
              <a:rPr lang="en-US" dirty="0" smtClean="0"/>
              <a:t>XX%</a:t>
            </a:r>
            <a:endParaRPr lang="en-US" dirty="0"/>
          </a:p>
        </p:txBody>
      </p:sp>
      <p:sp>
        <p:nvSpPr>
          <p:cNvPr id="45" name="Text Placeholder 44"/>
          <p:cNvSpPr>
            <a:spLocks noGrp="1"/>
          </p:cNvSpPr>
          <p:nvPr>
            <p:ph type="body" sz="quarter" idx="18" hasCustomPrompt="1"/>
          </p:nvPr>
        </p:nvSpPr>
        <p:spPr>
          <a:xfrm>
            <a:off x="4302125" y="2448025"/>
            <a:ext cx="6832600" cy="554037"/>
          </a:xfrm>
        </p:spPr>
        <p:txBody>
          <a:bodyPr>
            <a:normAutofit/>
          </a:bodyPr>
          <a:lstStyle>
            <a:lvl1pPr marL="0" indent="0">
              <a:lnSpc>
                <a:spcPct val="100000"/>
              </a:lnSpc>
              <a:spcBef>
                <a:spcPts val="0"/>
              </a:spcBef>
              <a:buNone/>
              <a:defRPr sz="1800" baseline="0">
                <a:solidFill>
                  <a:schemeClr val="accent3">
                    <a:lumMod val="50000"/>
                  </a:schemeClr>
                </a:solidFill>
              </a:defRPr>
            </a:lvl1pPr>
          </a:lstStyle>
          <a:p>
            <a:pPr lvl="0"/>
            <a:r>
              <a:rPr lang="en-US" dirty="0" smtClean="0"/>
              <a:t>Click to add text.</a:t>
            </a:r>
            <a:endParaRPr lang="en-US" dirty="0"/>
          </a:p>
        </p:txBody>
      </p:sp>
      <p:sp>
        <p:nvSpPr>
          <p:cNvPr id="47" name="Text Placeholder 40"/>
          <p:cNvSpPr>
            <a:spLocks noGrp="1"/>
          </p:cNvSpPr>
          <p:nvPr>
            <p:ph type="body" sz="quarter" idx="19" hasCustomPrompt="1"/>
          </p:nvPr>
        </p:nvSpPr>
        <p:spPr>
          <a:xfrm>
            <a:off x="2457450" y="3601170"/>
            <a:ext cx="1503363" cy="923330"/>
          </a:xfrm>
        </p:spPr>
        <p:txBody>
          <a:bodyPr anchor="b">
            <a:spAutoFit/>
          </a:bodyPr>
          <a:lstStyle>
            <a:lvl1pPr marL="0" indent="0" algn="r">
              <a:lnSpc>
                <a:spcPct val="100000"/>
              </a:lnSpc>
              <a:spcBef>
                <a:spcPts val="0"/>
              </a:spcBef>
              <a:buNone/>
              <a:defRPr sz="5400">
                <a:solidFill>
                  <a:schemeClr val="accent1"/>
                </a:solidFill>
              </a:defRPr>
            </a:lvl1pPr>
          </a:lstStyle>
          <a:p>
            <a:pPr lvl="0"/>
            <a:r>
              <a:rPr lang="en-US" dirty="0" smtClean="0"/>
              <a:t>XX%</a:t>
            </a:r>
            <a:endParaRPr lang="en-US" dirty="0"/>
          </a:p>
        </p:txBody>
      </p:sp>
      <p:sp>
        <p:nvSpPr>
          <p:cNvPr id="48" name="Text Placeholder 44"/>
          <p:cNvSpPr>
            <a:spLocks noGrp="1"/>
          </p:cNvSpPr>
          <p:nvPr>
            <p:ph type="body" sz="quarter" idx="20" hasCustomPrompt="1"/>
          </p:nvPr>
        </p:nvSpPr>
        <p:spPr>
          <a:xfrm>
            <a:off x="4302125" y="3670525"/>
            <a:ext cx="6832600" cy="554037"/>
          </a:xfrm>
        </p:spPr>
        <p:txBody>
          <a:bodyPr>
            <a:normAutofit/>
          </a:bodyPr>
          <a:lstStyle>
            <a:lvl1pPr marL="0" indent="0">
              <a:lnSpc>
                <a:spcPct val="100000"/>
              </a:lnSpc>
              <a:spcBef>
                <a:spcPts val="0"/>
              </a:spcBef>
              <a:buNone/>
              <a:defRPr sz="1800" baseline="0">
                <a:solidFill>
                  <a:schemeClr val="accent3">
                    <a:lumMod val="50000"/>
                  </a:schemeClr>
                </a:solidFill>
              </a:defRPr>
            </a:lvl1pPr>
          </a:lstStyle>
          <a:p>
            <a:pPr lvl="0"/>
            <a:r>
              <a:rPr lang="en-US" dirty="0" smtClean="0"/>
              <a:t>Click to add text.</a:t>
            </a:r>
            <a:endParaRPr lang="en-US" dirty="0"/>
          </a:p>
        </p:txBody>
      </p:sp>
      <p:sp>
        <p:nvSpPr>
          <p:cNvPr id="49" name="Text Placeholder 40"/>
          <p:cNvSpPr>
            <a:spLocks noGrp="1"/>
          </p:cNvSpPr>
          <p:nvPr>
            <p:ph type="body" sz="quarter" idx="21" hasCustomPrompt="1"/>
          </p:nvPr>
        </p:nvSpPr>
        <p:spPr>
          <a:xfrm>
            <a:off x="2457450" y="4884025"/>
            <a:ext cx="1503363" cy="923330"/>
          </a:xfrm>
        </p:spPr>
        <p:txBody>
          <a:bodyPr anchor="b">
            <a:spAutoFit/>
          </a:bodyPr>
          <a:lstStyle>
            <a:lvl1pPr marL="0" indent="0" algn="r">
              <a:lnSpc>
                <a:spcPct val="100000"/>
              </a:lnSpc>
              <a:spcBef>
                <a:spcPts val="0"/>
              </a:spcBef>
              <a:buNone/>
              <a:defRPr sz="5400">
                <a:solidFill>
                  <a:schemeClr val="accent1"/>
                </a:solidFill>
              </a:defRPr>
            </a:lvl1pPr>
          </a:lstStyle>
          <a:p>
            <a:pPr lvl="0"/>
            <a:r>
              <a:rPr lang="en-US" dirty="0" smtClean="0"/>
              <a:t>XX%</a:t>
            </a:r>
            <a:endParaRPr lang="en-US" dirty="0"/>
          </a:p>
        </p:txBody>
      </p:sp>
      <p:sp>
        <p:nvSpPr>
          <p:cNvPr id="50" name="Text Placeholder 44"/>
          <p:cNvSpPr>
            <a:spLocks noGrp="1"/>
          </p:cNvSpPr>
          <p:nvPr>
            <p:ph type="body" sz="quarter" idx="22" hasCustomPrompt="1"/>
          </p:nvPr>
        </p:nvSpPr>
        <p:spPr>
          <a:xfrm>
            <a:off x="4302125" y="4953380"/>
            <a:ext cx="6832600" cy="554037"/>
          </a:xfrm>
        </p:spPr>
        <p:txBody>
          <a:bodyPr>
            <a:normAutofit/>
          </a:bodyPr>
          <a:lstStyle>
            <a:lvl1pPr marL="0" indent="0">
              <a:lnSpc>
                <a:spcPct val="100000"/>
              </a:lnSpc>
              <a:spcBef>
                <a:spcPts val="0"/>
              </a:spcBef>
              <a:buNone/>
              <a:defRPr sz="1800" baseline="0">
                <a:solidFill>
                  <a:schemeClr val="accent3">
                    <a:lumMod val="50000"/>
                  </a:schemeClr>
                </a:solidFill>
              </a:defRPr>
            </a:lvl1pPr>
          </a:lstStyle>
          <a:p>
            <a:pPr lvl="0"/>
            <a:r>
              <a:rPr lang="en-US" dirty="0" smtClean="0"/>
              <a:t>Click to add text.</a:t>
            </a:r>
            <a:endParaRPr lang="en-US" dirty="0"/>
          </a:p>
        </p:txBody>
      </p:sp>
      <p:sp>
        <p:nvSpPr>
          <p:cNvPr id="2" name="Slide Number Placeholder 1"/>
          <p:cNvSpPr>
            <a:spLocks noGrp="1"/>
          </p:cNvSpPr>
          <p:nvPr>
            <p:ph type="sldNum" sz="quarter" idx="23"/>
          </p:nvPr>
        </p:nvSpPr>
        <p:spPr>
          <a:xfrm>
            <a:off x="2341697" y="6316472"/>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3327939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extLst/>
          </a:blip>
          <a:stretch>
            <a:fillRect/>
          </a:stretch>
        </p:blipFill>
        <p:spPr>
          <a:xfrm>
            <a:off x="0" y="0"/>
            <a:ext cx="12192000" cy="68580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1152395" y="0"/>
            <a:ext cx="11039605" cy="68580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3" name="Slide Number Placeholder 2"/>
          <p:cNvSpPr>
            <a:spLocks noGrp="1"/>
          </p:cNvSpPr>
          <p:nvPr>
            <p:ph type="sldNum" sz="quarter" idx="10"/>
          </p:nvPr>
        </p:nvSpPr>
        <p:spPr>
          <a:xfrm>
            <a:off x="2308225" y="6320927"/>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pic>
        <p:nvPicPr>
          <p:cNvPr id="6" name="Picture 5">
            <a:extLst>
              <a:ext uri="{FF2B5EF4-FFF2-40B4-BE49-F238E27FC236}">
                <a16:creationId xmlns:a16="http://schemas.microsoft.com/office/drawing/2014/main" id="{464318D0-91C0-A945-85E3-9719A4929637}"/>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31" name="Chart Placeholder 30"/>
          <p:cNvSpPr>
            <a:spLocks noGrp="1"/>
          </p:cNvSpPr>
          <p:nvPr>
            <p:ph type="chart" sz="quarter" idx="15" hasCustomPrompt="1"/>
          </p:nvPr>
        </p:nvSpPr>
        <p:spPr>
          <a:xfrm>
            <a:off x="2308225" y="2682875"/>
            <a:ext cx="7102475" cy="3189288"/>
          </a:xfrm>
        </p:spPr>
        <p:txBody>
          <a:bodyPr/>
          <a:lstStyle>
            <a:lvl1pPr marL="0" indent="0">
              <a:buNone/>
              <a:defRPr>
                <a:solidFill>
                  <a:schemeClr val="accent3">
                    <a:lumMod val="50000"/>
                  </a:schemeClr>
                </a:solidFill>
              </a:defRPr>
            </a:lvl1pPr>
          </a:lstStyle>
          <a:p>
            <a:r>
              <a:rPr lang="en-US" dirty="0" smtClean="0"/>
              <a:t>Click to add chart</a:t>
            </a:r>
            <a:endParaRPr lang="en-US" dirty="0"/>
          </a:p>
        </p:txBody>
      </p:sp>
      <p:cxnSp>
        <p:nvCxnSpPr>
          <p:cNvPr id="9" name="Straight Connector 8">
            <a:extLst>
              <a:ext uri="{FF2B5EF4-FFF2-40B4-BE49-F238E27FC236}">
                <a16:creationId xmlns:a16="http://schemas.microsoft.com/office/drawing/2014/main" id="{4D79A80A-8A13-A645-A104-E2C466642BD5}"/>
              </a:ext>
            </a:extLst>
          </p:cNvPr>
          <p:cNvCxnSpPr>
            <a:cxnSpLocks/>
          </p:cNvCxnSpPr>
          <p:nvPr userDrawn="1"/>
        </p:nvCxnSpPr>
        <p:spPr>
          <a:xfrm>
            <a:off x="2384121" y="1615723"/>
            <a:ext cx="9177402"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graphicFrame>
        <p:nvGraphicFramePr>
          <p:cNvPr id="26" name="Chart 25">
            <a:extLst>
              <a:ext uri="{FF2B5EF4-FFF2-40B4-BE49-F238E27FC236}">
                <a16:creationId xmlns:a16="http://schemas.microsoft.com/office/drawing/2014/main" id="{38BE8CB9-2462-C449-954F-F3E39669055B}"/>
              </a:ext>
            </a:extLst>
          </p:cNvPr>
          <p:cNvGraphicFramePr/>
          <p:nvPr userDrawn="1">
            <p:extLst>
              <p:ext uri="{D42A27DB-BD31-4B8C-83A1-F6EECF244321}">
                <p14:modId xmlns:p14="http://schemas.microsoft.com/office/powerpoint/2010/main" val="2717321198"/>
              </p:ext>
            </p:extLst>
          </p:nvPr>
        </p:nvGraphicFramePr>
        <p:xfrm>
          <a:off x="3704639" y="2683253"/>
          <a:ext cx="4782721" cy="3188480"/>
        </p:xfrm>
        <a:graphic>
          <a:graphicData uri="http://schemas.openxmlformats.org/drawingml/2006/chart">
            <c:chart xmlns:c="http://schemas.openxmlformats.org/drawingml/2006/chart" xmlns:r="http://schemas.openxmlformats.org/officeDocument/2006/relationships" r:id="rId4"/>
          </a:graphicData>
        </a:graphic>
      </p:graphicFrame>
      <p:sp>
        <p:nvSpPr>
          <p:cNvPr id="29" name="Text Placeholder 16"/>
          <p:cNvSpPr>
            <a:spLocks noGrp="1"/>
          </p:cNvSpPr>
          <p:nvPr>
            <p:ph type="body" sz="quarter" idx="14" hasCustomPrompt="1"/>
          </p:nvPr>
        </p:nvSpPr>
        <p:spPr>
          <a:xfrm>
            <a:off x="2384425" y="823913"/>
            <a:ext cx="5883275" cy="646112"/>
          </a:xfrm>
        </p:spPr>
        <p:txBody>
          <a:bodyPr anchor="ctr">
            <a:normAutofit/>
          </a:bodyPr>
          <a:lstStyle>
            <a:lvl1pPr marL="0" indent="0">
              <a:buNone/>
              <a:defRPr sz="3600" baseline="0">
                <a:solidFill>
                  <a:schemeClr val="accent3">
                    <a:lumMod val="50000"/>
                  </a:schemeClr>
                </a:solidFill>
              </a:defRPr>
            </a:lvl1pPr>
          </a:lstStyle>
          <a:p>
            <a:pPr lvl="0"/>
            <a:r>
              <a:rPr lang="en-US" dirty="0" smtClean="0"/>
              <a:t>Click to add Slide Headline</a:t>
            </a:r>
            <a:endParaRPr lang="en-US" dirty="0"/>
          </a:p>
        </p:txBody>
      </p:sp>
      <p:sp>
        <p:nvSpPr>
          <p:cNvPr id="33" name="Text Placeholder 32"/>
          <p:cNvSpPr>
            <a:spLocks noGrp="1"/>
          </p:cNvSpPr>
          <p:nvPr>
            <p:ph type="body" sz="quarter" idx="16" hasCustomPrompt="1"/>
          </p:nvPr>
        </p:nvSpPr>
        <p:spPr>
          <a:xfrm>
            <a:off x="2308225" y="2179638"/>
            <a:ext cx="6676559" cy="368300"/>
          </a:xfrm>
        </p:spPr>
        <p:txBody>
          <a:bodyPr>
            <a:normAutofit/>
          </a:bodyPr>
          <a:lstStyle>
            <a:lvl1pPr marL="0" indent="0">
              <a:lnSpc>
                <a:spcPct val="100000"/>
              </a:lnSpc>
              <a:spcBef>
                <a:spcPts val="0"/>
              </a:spcBef>
              <a:buNone/>
              <a:defRPr sz="1800" b="1"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Click to add chart title</a:t>
            </a:r>
            <a:endParaRPr lang="en-US" dirty="0"/>
          </a:p>
        </p:txBody>
      </p:sp>
    </p:spTree>
    <p:extLst>
      <p:ext uri="{BB962C8B-B14F-4D97-AF65-F5344CB8AC3E}">
        <p14:creationId xmlns:p14="http://schemas.microsoft.com/office/powerpoint/2010/main" val="100164048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rPr dirty="0"/>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p:cNvSpPr txBox="1">
            <a:spLocks noGrp="1"/>
          </p:cNvSpPr>
          <p:nvPr>
            <p:ph type="sldNum" sz="quarter" idx="2"/>
          </p:nvPr>
        </p:nvSpPr>
        <p:spPr>
          <a:xfrm>
            <a:off x="11073918" y="6400413"/>
            <a:ext cx="279883" cy="276999"/>
          </a:xfrm>
          <a:prstGeom prst="rect">
            <a:avLst/>
          </a:prstGeom>
          <a:ln w="12700">
            <a:miter lim="400000"/>
          </a:ln>
        </p:spPr>
        <p:txBody>
          <a:bodyPr wrap="none" lIns="45719" rIns="45719" anchor="ctr">
            <a:spAutoFit/>
          </a:bodyPr>
          <a:lstStyle>
            <a:lvl1pPr algn="r">
              <a:defRPr sz="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stStyle>
          <a:p>
            <a:fld id="{86CB4B4D-7CA3-9044-876B-883B54F8677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4"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transition spd="med"/>
  <p:hf sldNum="0" hdr="0" ftr="0" dt="0"/>
  <p:txStyles>
    <p:titleStyle>
      <a:lvl1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1pPr>
      <a:lvl2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2pPr>
      <a:lvl3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3pPr>
      <a:lvl4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4pPr>
      <a:lvl5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5pPr>
      <a:lvl6pPr marL="0" marR="0" indent="22860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6pPr>
      <a:lvl7pPr marL="0" marR="0" indent="2743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7pPr>
      <a:lvl8pPr marL="0" marR="0" indent="3200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8pPr>
      <a:lvl9pPr marL="0" marR="0" indent="3657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732463" y="1503123"/>
            <a:ext cx="5730875" cy="1981440"/>
          </a:xfrm>
        </p:spPr>
        <p:txBody>
          <a:bodyPr>
            <a:normAutofit lnSpcReduction="10000"/>
          </a:bodyPr>
          <a:lstStyle/>
          <a:p>
            <a:pPr algn="ctr"/>
            <a:r>
              <a:rPr lang="en-US" dirty="0" smtClean="0"/>
              <a:t>Using Deep Learning to make real-time predictions of glycosylation in Monoclonal Antibodies</a:t>
            </a:r>
            <a:endParaRPr lang="en-US" dirty="0"/>
          </a:p>
        </p:txBody>
      </p:sp>
      <p:sp>
        <p:nvSpPr>
          <p:cNvPr id="3" name="Text Placeholder 2"/>
          <p:cNvSpPr>
            <a:spLocks noGrp="1"/>
          </p:cNvSpPr>
          <p:nvPr>
            <p:ph type="body" sz="quarter" idx="11"/>
          </p:nvPr>
        </p:nvSpPr>
        <p:spPr/>
        <p:txBody>
          <a:bodyPr>
            <a:normAutofit fontScale="70000" lnSpcReduction="20000"/>
          </a:bodyPr>
          <a:lstStyle/>
          <a:p>
            <a:r>
              <a:rPr lang="en-US" dirty="0" smtClean="0"/>
              <a:t>November, 7</a:t>
            </a:r>
            <a:r>
              <a:rPr lang="en-US" baseline="30000" dirty="0" smtClean="0"/>
              <a:t>th</a:t>
            </a:r>
            <a:r>
              <a:rPr lang="en-US" dirty="0" smtClean="0"/>
              <a:t> 2019		</a:t>
            </a:r>
            <a:endParaRPr lang="en-US" dirty="0"/>
          </a:p>
        </p:txBody>
      </p:sp>
      <p:sp>
        <p:nvSpPr>
          <p:cNvPr id="4" name="Text Placeholder 3"/>
          <p:cNvSpPr>
            <a:spLocks noGrp="1"/>
          </p:cNvSpPr>
          <p:nvPr>
            <p:ph type="body" sz="quarter" idx="12"/>
          </p:nvPr>
        </p:nvSpPr>
        <p:spPr/>
        <p:txBody>
          <a:bodyPr/>
          <a:lstStyle/>
          <a:p>
            <a:r>
              <a:rPr lang="en-US" sz="2400" dirty="0" smtClean="0"/>
              <a:t>Deepro Banerjee</a:t>
            </a:r>
            <a:endParaRPr lang="en-US" sz="2400" dirty="0"/>
          </a:p>
        </p:txBody>
      </p:sp>
    </p:spTree>
    <p:extLst>
      <p:ext uri="{BB962C8B-B14F-4D97-AF65-F5344CB8AC3E}">
        <p14:creationId xmlns:p14="http://schemas.microsoft.com/office/powerpoint/2010/main" val="1233805520"/>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384425" y="1157288"/>
            <a:ext cx="8902700" cy="646112"/>
          </a:xfrm>
        </p:spPr>
        <p:txBody>
          <a:bodyPr>
            <a:normAutofit fontScale="70000" lnSpcReduction="20000"/>
          </a:bodyPr>
          <a:lstStyle/>
          <a:p>
            <a:r>
              <a:rPr lang="en-US" dirty="0" smtClean="0"/>
              <a:t>Glycosylation is one of the most important determinants of </a:t>
            </a:r>
            <a:r>
              <a:rPr lang="en-US" dirty="0" err="1" smtClean="0"/>
              <a:t>mAb</a:t>
            </a:r>
            <a:r>
              <a:rPr lang="en-US" dirty="0" smtClean="0"/>
              <a:t> quality</a:t>
            </a:r>
            <a:endParaRPr lang="en-US" dirty="0"/>
          </a:p>
        </p:txBody>
      </p:sp>
      <p:sp>
        <p:nvSpPr>
          <p:cNvPr id="3" name="Text Placeholder 2"/>
          <p:cNvSpPr>
            <a:spLocks noGrp="1"/>
          </p:cNvSpPr>
          <p:nvPr>
            <p:ph type="body" sz="quarter" idx="15"/>
          </p:nvPr>
        </p:nvSpPr>
        <p:spPr>
          <a:xfrm>
            <a:off x="2393950" y="2535238"/>
            <a:ext cx="8893175" cy="3067050"/>
          </a:xfrm>
        </p:spPr>
        <p:txBody>
          <a:bodyPr>
            <a:normAutofit/>
          </a:bodyPr>
          <a:lstStyle/>
          <a:p>
            <a:r>
              <a:rPr lang="en-US" dirty="0"/>
              <a:t>T</a:t>
            </a:r>
            <a:r>
              <a:rPr lang="en-US" dirty="0" smtClean="0"/>
              <a:t>erminal </a:t>
            </a:r>
            <a:r>
              <a:rPr lang="en-US" dirty="0"/>
              <a:t>galactosylation has been found to impact CDC </a:t>
            </a:r>
            <a:r>
              <a:rPr lang="en-US" dirty="0" smtClean="0"/>
              <a:t>activity</a:t>
            </a:r>
          </a:p>
          <a:p>
            <a:r>
              <a:rPr lang="en-US" dirty="0" smtClean="0"/>
              <a:t>Core </a:t>
            </a:r>
            <a:r>
              <a:rPr lang="en-US" dirty="0"/>
              <a:t>fucosylation has been found to impact ADCC activity </a:t>
            </a:r>
            <a:endParaRPr lang="en-US" dirty="0" smtClean="0"/>
          </a:p>
          <a:p>
            <a:r>
              <a:rPr lang="en-US" dirty="0"/>
              <a:t>T</a:t>
            </a:r>
            <a:r>
              <a:rPr lang="en-US" dirty="0" smtClean="0"/>
              <a:t>erminal </a:t>
            </a:r>
            <a:r>
              <a:rPr lang="en-US" dirty="0"/>
              <a:t>sialylation has been found to impact inflammatory properties as well as ADCC activity</a:t>
            </a:r>
            <a:endParaRPr lang="en-US" sz="2500" dirty="0"/>
          </a:p>
        </p:txBody>
      </p:sp>
    </p:spTree>
    <p:extLst>
      <p:ext uri="{BB962C8B-B14F-4D97-AF65-F5344CB8AC3E}">
        <p14:creationId xmlns:p14="http://schemas.microsoft.com/office/powerpoint/2010/main" val="2688879909"/>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393950" y="1066800"/>
            <a:ext cx="9159875" cy="736600"/>
          </a:xfrm>
        </p:spPr>
        <p:txBody>
          <a:bodyPr>
            <a:noAutofit/>
          </a:bodyPr>
          <a:lstStyle/>
          <a:p>
            <a:r>
              <a:rPr lang="en-US" sz="2500" dirty="0"/>
              <a:t>Unfortunately, with current technology, glycosylation </a:t>
            </a:r>
            <a:r>
              <a:rPr lang="en-US" sz="2500" dirty="0" smtClean="0"/>
              <a:t>can </a:t>
            </a:r>
            <a:r>
              <a:rPr lang="en-US" sz="2500" dirty="0"/>
              <a:t>only be determined post-production</a:t>
            </a:r>
          </a:p>
        </p:txBody>
      </p:sp>
      <p:sp>
        <p:nvSpPr>
          <p:cNvPr id="3" name="Text Placeholder 2"/>
          <p:cNvSpPr>
            <a:spLocks noGrp="1"/>
          </p:cNvSpPr>
          <p:nvPr>
            <p:ph type="body" sz="quarter" idx="15"/>
          </p:nvPr>
        </p:nvSpPr>
        <p:spPr>
          <a:xfrm>
            <a:off x="2393950" y="2535238"/>
            <a:ext cx="8893175" cy="3067050"/>
          </a:xfrm>
        </p:spPr>
        <p:txBody>
          <a:bodyPr>
            <a:normAutofit/>
          </a:bodyPr>
          <a:lstStyle/>
          <a:p>
            <a:r>
              <a:rPr lang="en-US" dirty="0"/>
              <a:t>Online measurements for glycosylation are not </a:t>
            </a:r>
            <a:r>
              <a:rPr lang="en-US" dirty="0" smtClean="0"/>
              <a:t>available</a:t>
            </a:r>
          </a:p>
          <a:p>
            <a:r>
              <a:rPr lang="en-US" dirty="0"/>
              <a:t>Obtaining a comprehensive understanding of glycosylation is challenging due to the complexity of the intracellular </a:t>
            </a:r>
            <a:r>
              <a:rPr lang="en-US" dirty="0" smtClean="0"/>
              <a:t>process</a:t>
            </a:r>
          </a:p>
          <a:p>
            <a:r>
              <a:rPr lang="en-US" dirty="0"/>
              <a:t>Comprehensive control paradigms tailor-made for glycosylation control objectives are non-existent.</a:t>
            </a:r>
            <a:endParaRPr lang="en-US" sz="2500" dirty="0"/>
          </a:p>
        </p:txBody>
      </p:sp>
    </p:spTree>
    <p:extLst>
      <p:ext uri="{BB962C8B-B14F-4D97-AF65-F5344CB8AC3E}">
        <p14:creationId xmlns:p14="http://schemas.microsoft.com/office/powerpoint/2010/main" val="1801627119"/>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54363" y="2333625"/>
            <a:ext cx="5883275" cy="1479550"/>
          </a:xfrm>
        </p:spPr>
        <p:txBody>
          <a:bodyPr/>
          <a:lstStyle/>
          <a:p>
            <a:r>
              <a:rPr lang="en-US" dirty="0" smtClean="0"/>
              <a:t>Current Models and Proposed Model</a:t>
            </a:r>
          </a:p>
        </p:txBody>
      </p:sp>
    </p:spTree>
    <p:extLst>
      <p:ext uri="{BB962C8B-B14F-4D97-AF65-F5344CB8AC3E}">
        <p14:creationId xmlns:p14="http://schemas.microsoft.com/office/powerpoint/2010/main" val="1266654208"/>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384425" y="1157288"/>
            <a:ext cx="6578600" cy="646112"/>
          </a:xfrm>
        </p:spPr>
        <p:txBody>
          <a:bodyPr>
            <a:normAutofit fontScale="70000" lnSpcReduction="20000"/>
          </a:bodyPr>
          <a:lstStyle/>
          <a:p>
            <a:r>
              <a:rPr lang="en-US" dirty="0" smtClean="0"/>
              <a:t>Current Glycosylation Models lack generalization ability</a:t>
            </a:r>
            <a:endParaRPr lang="en-US" dirty="0"/>
          </a:p>
        </p:txBody>
      </p:sp>
      <p:sp>
        <p:nvSpPr>
          <p:cNvPr id="7" name="Text Placeholder 6"/>
          <p:cNvSpPr>
            <a:spLocks noGrp="1"/>
          </p:cNvSpPr>
          <p:nvPr>
            <p:ph type="body" sz="quarter" idx="15"/>
          </p:nvPr>
        </p:nvSpPr>
        <p:spPr>
          <a:xfrm>
            <a:off x="2393950" y="2535238"/>
            <a:ext cx="8016875" cy="3408362"/>
          </a:xfrm>
        </p:spPr>
        <p:txBody>
          <a:bodyPr/>
          <a:lstStyle/>
          <a:p>
            <a:r>
              <a:rPr lang="en-US" dirty="0"/>
              <a:t>F</a:t>
            </a:r>
            <a:r>
              <a:rPr lang="en-US" dirty="0" smtClean="0"/>
              <a:t>ails to adapt to different cell lines</a:t>
            </a:r>
          </a:p>
          <a:p>
            <a:r>
              <a:rPr lang="en-US" dirty="0" smtClean="0"/>
              <a:t>Fails to adapt to different bio-reactor conditions </a:t>
            </a:r>
          </a:p>
          <a:p>
            <a:r>
              <a:rPr lang="en-US" dirty="0"/>
              <a:t>D</a:t>
            </a:r>
            <a:r>
              <a:rPr lang="en-US" dirty="0" smtClean="0"/>
              <a:t>oes not take previous time-steps into account</a:t>
            </a:r>
          </a:p>
          <a:p>
            <a:r>
              <a:rPr lang="en-US" dirty="0"/>
              <a:t>H</a:t>
            </a:r>
            <a:r>
              <a:rPr lang="en-US" dirty="0" smtClean="0"/>
              <a:t>elps to understand the underlying physics behind glycosylation</a:t>
            </a:r>
          </a:p>
          <a:p>
            <a:endParaRPr lang="en-US" dirty="0"/>
          </a:p>
        </p:txBody>
      </p:sp>
      <p:sp>
        <p:nvSpPr>
          <p:cNvPr id="6" name="Text Placeholder 5"/>
          <p:cNvSpPr>
            <a:spLocks noGrp="1"/>
          </p:cNvSpPr>
          <p:nvPr>
            <p:ph type="body" sz="quarter" idx="16"/>
          </p:nvPr>
        </p:nvSpPr>
        <p:spPr/>
        <p:txBody>
          <a:bodyPr/>
          <a:lstStyle/>
          <a:p>
            <a:r>
              <a:rPr lang="en-US" dirty="0" smtClean="0"/>
              <a:t>Fails to adapt to: </a:t>
            </a:r>
            <a:endParaRPr lang="en-US" dirty="0"/>
          </a:p>
        </p:txBody>
      </p:sp>
    </p:spTree>
    <p:extLst>
      <p:ext uri="{BB962C8B-B14F-4D97-AF65-F5344CB8AC3E}">
        <p14:creationId xmlns:p14="http://schemas.microsoft.com/office/powerpoint/2010/main" val="2417923744"/>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384425" y="1157288"/>
            <a:ext cx="7988300" cy="646112"/>
          </a:xfrm>
        </p:spPr>
        <p:txBody>
          <a:bodyPr>
            <a:normAutofit fontScale="70000" lnSpcReduction="20000"/>
          </a:bodyPr>
          <a:lstStyle/>
          <a:p>
            <a:r>
              <a:rPr lang="en-US" dirty="0" smtClean="0"/>
              <a:t>Proposed model uses data-driven techniques to make predictions</a:t>
            </a:r>
            <a:endParaRPr lang="en-US" dirty="0"/>
          </a:p>
        </p:txBody>
      </p:sp>
      <p:sp>
        <p:nvSpPr>
          <p:cNvPr id="3" name="Text Placeholder 2"/>
          <p:cNvSpPr>
            <a:spLocks noGrp="1"/>
          </p:cNvSpPr>
          <p:nvPr>
            <p:ph type="body" sz="quarter" idx="15"/>
          </p:nvPr>
        </p:nvSpPr>
        <p:spPr>
          <a:xfrm>
            <a:off x="2393949" y="2535238"/>
            <a:ext cx="8664575" cy="3067050"/>
          </a:xfrm>
        </p:spPr>
        <p:txBody>
          <a:bodyPr/>
          <a:lstStyle/>
          <a:p>
            <a:r>
              <a:rPr lang="en-US" dirty="0" smtClean="0"/>
              <a:t>Uses data-driven techniques instead of first principles based methods</a:t>
            </a:r>
          </a:p>
          <a:p>
            <a:r>
              <a:rPr lang="en-US" dirty="0" smtClean="0"/>
              <a:t>Generalizes well to </a:t>
            </a:r>
            <a:r>
              <a:rPr lang="en-US" dirty="0" err="1" smtClean="0"/>
              <a:t>Ambic</a:t>
            </a:r>
            <a:r>
              <a:rPr lang="en-US" dirty="0" smtClean="0"/>
              <a:t> and </a:t>
            </a:r>
            <a:r>
              <a:rPr lang="en-US" dirty="0" err="1" smtClean="0"/>
              <a:t>CDOptiCHO</a:t>
            </a:r>
            <a:r>
              <a:rPr lang="en-US" dirty="0" smtClean="0"/>
              <a:t> cell-lines</a:t>
            </a:r>
          </a:p>
          <a:p>
            <a:r>
              <a:rPr lang="en-US" dirty="0" smtClean="0"/>
              <a:t>Takes all the previous time steps into account</a:t>
            </a:r>
          </a:p>
          <a:p>
            <a:r>
              <a:rPr lang="en-US" dirty="0" smtClean="0"/>
              <a:t>Not good at explaining the underlying physics behind glycosylation </a:t>
            </a:r>
          </a:p>
          <a:p>
            <a:endParaRPr lang="en-US" dirty="0"/>
          </a:p>
        </p:txBody>
      </p:sp>
    </p:spTree>
    <p:extLst>
      <p:ext uri="{BB962C8B-B14F-4D97-AF65-F5344CB8AC3E}">
        <p14:creationId xmlns:p14="http://schemas.microsoft.com/office/powerpoint/2010/main" val="2751811601"/>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normAutofit/>
          </a:bodyPr>
          <a:lstStyle/>
          <a:p>
            <a:r>
              <a:rPr lang="en-US" sz="2500" dirty="0" smtClean="0"/>
              <a:t>The Model has 3 different approaches</a:t>
            </a:r>
            <a:endParaRPr lang="en-US" sz="2500" dirty="0"/>
          </a:p>
        </p:txBody>
      </p:sp>
      <p:sp>
        <p:nvSpPr>
          <p:cNvPr id="3" name="Text Placeholder 2"/>
          <p:cNvSpPr>
            <a:spLocks noGrp="1"/>
          </p:cNvSpPr>
          <p:nvPr>
            <p:ph type="body" sz="quarter" idx="15"/>
          </p:nvPr>
        </p:nvSpPr>
        <p:spPr>
          <a:xfrm>
            <a:off x="2393950" y="2544763"/>
            <a:ext cx="6816725" cy="3067050"/>
          </a:xfrm>
        </p:spPr>
        <p:txBody>
          <a:bodyPr/>
          <a:lstStyle/>
          <a:p>
            <a:r>
              <a:rPr lang="en-US" dirty="0" smtClean="0"/>
              <a:t>Static Approach</a:t>
            </a:r>
          </a:p>
          <a:p>
            <a:r>
              <a:rPr lang="en-US" dirty="0" smtClean="0"/>
              <a:t>Dynamic Approach</a:t>
            </a:r>
          </a:p>
          <a:p>
            <a:r>
              <a:rPr lang="en-US" dirty="0" smtClean="0"/>
              <a:t>Combined Approach</a:t>
            </a:r>
            <a:endParaRPr lang="en-US" dirty="0"/>
          </a:p>
        </p:txBody>
      </p:sp>
    </p:spTree>
    <p:extLst>
      <p:ext uri="{BB962C8B-B14F-4D97-AF65-F5344CB8AC3E}">
        <p14:creationId xmlns:p14="http://schemas.microsoft.com/office/powerpoint/2010/main" val="200752122"/>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Static Approach</a:t>
            </a:r>
            <a:endParaRPr lang="en-US" dirty="0"/>
          </a:p>
        </p:txBody>
      </p:sp>
    </p:spTree>
    <p:extLst>
      <p:ext uri="{BB962C8B-B14F-4D97-AF65-F5344CB8AC3E}">
        <p14:creationId xmlns:p14="http://schemas.microsoft.com/office/powerpoint/2010/main" val="655186163"/>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384425" y="1157288"/>
            <a:ext cx="8178800" cy="646112"/>
          </a:xfrm>
        </p:spPr>
        <p:txBody>
          <a:bodyPr>
            <a:normAutofit fontScale="70000" lnSpcReduction="20000"/>
          </a:bodyPr>
          <a:lstStyle/>
          <a:p>
            <a:r>
              <a:rPr lang="en-US" dirty="0" smtClean="0"/>
              <a:t>Static Approach requires data throughout the entire time span of the experiment</a:t>
            </a:r>
            <a:endParaRPr lang="en-US" dirty="0"/>
          </a:p>
        </p:txBody>
      </p:sp>
      <p:sp>
        <p:nvSpPr>
          <p:cNvPr id="3" name="Text Placeholder 2"/>
          <p:cNvSpPr>
            <a:spLocks noGrp="1"/>
          </p:cNvSpPr>
          <p:nvPr>
            <p:ph type="body" sz="quarter" idx="15"/>
          </p:nvPr>
        </p:nvSpPr>
        <p:spPr/>
        <p:txBody>
          <a:bodyPr>
            <a:normAutofit lnSpcReduction="10000"/>
          </a:bodyPr>
          <a:lstStyle/>
          <a:p>
            <a:r>
              <a:rPr lang="en-US" dirty="0" smtClean="0"/>
              <a:t>Data Collection</a:t>
            </a:r>
          </a:p>
          <a:p>
            <a:r>
              <a:rPr lang="en-US" dirty="0" smtClean="0"/>
              <a:t>Data Pre-processing</a:t>
            </a:r>
          </a:p>
          <a:p>
            <a:r>
              <a:rPr lang="en-US" dirty="0" smtClean="0"/>
              <a:t>Data Visualization and Analysis</a:t>
            </a:r>
          </a:p>
          <a:p>
            <a:r>
              <a:rPr lang="en-US" dirty="0" smtClean="0"/>
              <a:t>Deep Learning Model</a:t>
            </a:r>
          </a:p>
          <a:p>
            <a:r>
              <a:rPr lang="en-US" dirty="0" smtClean="0"/>
              <a:t>Model Prediction</a:t>
            </a:r>
          </a:p>
          <a:p>
            <a:r>
              <a:rPr lang="en-US" dirty="0" smtClean="0"/>
              <a:t>Model Evaluation</a:t>
            </a:r>
            <a:endParaRPr lang="en-US" dirty="0"/>
          </a:p>
        </p:txBody>
      </p:sp>
    </p:spTree>
    <p:extLst>
      <p:ext uri="{BB962C8B-B14F-4D97-AF65-F5344CB8AC3E}">
        <p14:creationId xmlns:p14="http://schemas.microsoft.com/office/powerpoint/2010/main" val="667401539"/>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a:bodyPr>
          <a:lstStyle/>
          <a:p>
            <a:r>
              <a:rPr lang="en-US" sz="2500" dirty="0" smtClean="0"/>
              <a:t>Data Collection Flowsheet</a:t>
            </a:r>
            <a:endParaRPr lang="en-US" sz="25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790214"/>
            <a:ext cx="6744246" cy="4315660"/>
          </a:xfrm>
          <a:prstGeom prst="rect">
            <a:avLst/>
          </a:prstGeom>
        </p:spPr>
      </p:pic>
    </p:spTree>
    <p:extLst>
      <p:ext uri="{BB962C8B-B14F-4D97-AF65-F5344CB8AC3E}">
        <p14:creationId xmlns:p14="http://schemas.microsoft.com/office/powerpoint/2010/main" val="3055724907"/>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2384425" y="823913"/>
            <a:ext cx="8731250" cy="646112"/>
          </a:xfrm>
        </p:spPr>
        <p:txBody>
          <a:bodyPr>
            <a:normAutofit fontScale="70000" lnSpcReduction="20000"/>
          </a:bodyPr>
          <a:lstStyle/>
          <a:p>
            <a:r>
              <a:rPr lang="en-US" dirty="0" smtClean="0"/>
              <a:t>Data Preprocessing involved selecting variables and creating feature space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1675" y="2286001"/>
            <a:ext cx="4458325" cy="2972216"/>
          </a:xfrm>
          <a:prstGeom prst="rect">
            <a:avLst/>
          </a:prstGeom>
        </p:spPr>
      </p:pic>
      <p:sp>
        <p:nvSpPr>
          <p:cNvPr id="7" name="TextBox 6"/>
          <p:cNvSpPr txBox="1"/>
          <p:nvPr/>
        </p:nvSpPr>
        <p:spPr>
          <a:xfrm>
            <a:off x="2384425" y="2371725"/>
            <a:ext cx="4768850"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1. Glucose concentration profile</a:t>
            </a:r>
          </a:p>
          <a:p>
            <a:r>
              <a:rPr lang="en-US" dirty="0"/>
              <a:t>2. Glutamine concentration profile</a:t>
            </a:r>
          </a:p>
          <a:p>
            <a:r>
              <a:rPr lang="en-US" dirty="0"/>
              <a:t>3. Lactate concentration profile</a:t>
            </a:r>
          </a:p>
          <a:p>
            <a:r>
              <a:rPr lang="en-US" dirty="0"/>
              <a:t>4. Ammonia concentration profile</a:t>
            </a:r>
          </a:p>
          <a:p>
            <a:r>
              <a:rPr lang="en-US" dirty="0"/>
              <a:t>5. Viable cell density profile</a:t>
            </a:r>
          </a:p>
          <a:p>
            <a:r>
              <a:rPr lang="en-US" dirty="0"/>
              <a:t>6. Total cell density profile</a:t>
            </a:r>
          </a:p>
          <a:p>
            <a:r>
              <a:rPr lang="en-US" dirty="0"/>
              <a:t>7. Antibody concentration profile</a:t>
            </a:r>
          </a:p>
          <a:p>
            <a:r>
              <a:rPr lang="en-US" dirty="0"/>
              <a:t>8. The final relative glycan distribution</a:t>
            </a: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2443473645"/>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Agenda</a:t>
            </a:r>
            <a:endParaRPr lang="en-US" dirty="0"/>
          </a:p>
        </p:txBody>
      </p:sp>
      <p:sp>
        <p:nvSpPr>
          <p:cNvPr id="4" name="Text Placeholder 3"/>
          <p:cNvSpPr>
            <a:spLocks noGrp="1"/>
          </p:cNvSpPr>
          <p:nvPr>
            <p:ph type="body" sz="quarter" idx="15"/>
          </p:nvPr>
        </p:nvSpPr>
        <p:spPr>
          <a:xfrm>
            <a:off x="2393950" y="2310937"/>
            <a:ext cx="7548072" cy="3682539"/>
          </a:xfrm>
        </p:spPr>
        <p:txBody>
          <a:bodyPr>
            <a:normAutofit lnSpcReduction="10000"/>
          </a:bodyPr>
          <a:lstStyle/>
          <a:p>
            <a:r>
              <a:rPr lang="en-US" dirty="0" smtClean="0"/>
              <a:t>Advancement of Bio-pharmaceuticals in the global pharmaceuticals market </a:t>
            </a:r>
          </a:p>
          <a:p>
            <a:r>
              <a:rPr lang="en-US" dirty="0" smtClean="0"/>
              <a:t>Monoclonal Antibodies and Glycosylation in mAbs</a:t>
            </a:r>
          </a:p>
          <a:p>
            <a:r>
              <a:rPr lang="en-US" dirty="0" smtClean="0"/>
              <a:t>Current Glycosylation models and the proposed model</a:t>
            </a:r>
            <a:endParaRPr lang="en-US" dirty="0"/>
          </a:p>
          <a:p>
            <a:r>
              <a:rPr lang="en-US" dirty="0" smtClean="0"/>
              <a:t>Static Approach</a:t>
            </a:r>
          </a:p>
          <a:p>
            <a:r>
              <a:rPr lang="en-US" dirty="0" smtClean="0"/>
              <a:t>Dynamic Approach</a:t>
            </a:r>
          </a:p>
          <a:p>
            <a:r>
              <a:rPr lang="en-US" dirty="0" smtClean="0"/>
              <a:t>Combined Approach to make real-time predictions</a:t>
            </a:r>
          </a:p>
          <a:p>
            <a:r>
              <a:rPr lang="en-US" dirty="0" smtClean="0"/>
              <a:t>Conclusion and Future Work</a:t>
            </a:r>
            <a:endParaRPr lang="en-US" dirty="0"/>
          </a:p>
        </p:txBody>
      </p:sp>
    </p:spTree>
    <p:extLst>
      <p:ext uri="{BB962C8B-B14F-4D97-AF65-F5344CB8AC3E}">
        <p14:creationId xmlns:p14="http://schemas.microsoft.com/office/powerpoint/2010/main" val="3108206900"/>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a:bodyPr>
          <a:lstStyle/>
          <a:p>
            <a:r>
              <a:rPr lang="en-US" sz="2500" dirty="0" smtClean="0"/>
              <a:t>Data Visualization and Analysis to find correlation</a:t>
            </a:r>
            <a:endParaRPr lang="en-US" sz="2500" dirty="0"/>
          </a:p>
        </p:txBody>
      </p:sp>
      <p:sp>
        <p:nvSpPr>
          <p:cNvPr id="5" name="Text Placeholder 4"/>
          <p:cNvSpPr>
            <a:spLocks noGrp="1"/>
          </p:cNvSpPr>
          <p:nvPr>
            <p:ph type="body" sz="quarter" idx="15"/>
          </p:nvPr>
        </p:nvSpPr>
        <p:spPr>
          <a:xfrm>
            <a:off x="2393950" y="2535238"/>
            <a:ext cx="8169275" cy="3067050"/>
          </a:xfrm>
        </p:spPr>
        <p:txBody>
          <a:bodyPr/>
          <a:lstStyle/>
          <a:p>
            <a:r>
              <a:rPr lang="en-US" dirty="0" smtClean="0"/>
              <a:t>Correlation among the independent variables will result in inconsistent predictions</a:t>
            </a:r>
          </a:p>
          <a:p>
            <a:r>
              <a:rPr lang="en-US" dirty="0" smtClean="0"/>
              <a:t>Pearson Correlation helps to find linear relation between the variables</a:t>
            </a:r>
          </a:p>
          <a:p>
            <a:r>
              <a:rPr lang="en-US" dirty="0" smtClean="0"/>
              <a:t>Spearman Correlation helps to find monotonous relation between the variables</a:t>
            </a:r>
            <a:endParaRPr lang="en-US" dirty="0"/>
          </a:p>
        </p:txBody>
      </p:sp>
    </p:spTree>
    <p:extLst>
      <p:ext uri="{BB962C8B-B14F-4D97-AF65-F5344CB8AC3E}">
        <p14:creationId xmlns:p14="http://schemas.microsoft.com/office/powerpoint/2010/main" val="3183297757"/>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384425" y="1157288"/>
            <a:ext cx="7588250" cy="646112"/>
          </a:xfrm>
        </p:spPr>
        <p:txBody>
          <a:bodyPr>
            <a:normAutofit/>
          </a:bodyPr>
          <a:lstStyle/>
          <a:p>
            <a:r>
              <a:rPr lang="en-US" sz="2500" dirty="0" smtClean="0"/>
              <a:t>Pearson’s Correlation showed 182 linear interactions</a:t>
            </a:r>
            <a:endParaRPr lang="en-US" sz="25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975" y="2035493"/>
            <a:ext cx="6124575" cy="4287202"/>
          </a:xfrm>
          <a:prstGeom prst="rect">
            <a:avLst/>
          </a:prstGeom>
        </p:spPr>
      </p:pic>
    </p:spTree>
    <p:extLst>
      <p:ext uri="{BB962C8B-B14F-4D97-AF65-F5344CB8AC3E}">
        <p14:creationId xmlns:p14="http://schemas.microsoft.com/office/powerpoint/2010/main" val="2156765289"/>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384425" y="1157288"/>
            <a:ext cx="7588250" cy="646112"/>
          </a:xfrm>
        </p:spPr>
        <p:txBody>
          <a:bodyPr>
            <a:normAutofit/>
          </a:bodyPr>
          <a:lstStyle/>
          <a:p>
            <a:r>
              <a:rPr lang="en-US" sz="2500" dirty="0" smtClean="0"/>
              <a:t>Spearman’s Correlation showed 118 monotonous interactions</a:t>
            </a:r>
            <a:endParaRPr lang="en-US" sz="25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975" y="2035493"/>
            <a:ext cx="6124574" cy="4287202"/>
          </a:xfrm>
          <a:prstGeom prst="rect">
            <a:avLst/>
          </a:prstGeom>
        </p:spPr>
      </p:pic>
    </p:spTree>
    <p:extLst>
      <p:ext uri="{BB962C8B-B14F-4D97-AF65-F5344CB8AC3E}">
        <p14:creationId xmlns:p14="http://schemas.microsoft.com/office/powerpoint/2010/main" val="2276200592"/>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2346325" y="2619376"/>
            <a:ext cx="4289425" cy="2833688"/>
          </a:xfrm>
        </p:spPr>
        <p:txBody>
          <a:bodyPr>
            <a:normAutofit lnSpcReduction="10000"/>
          </a:bodyPr>
          <a:lstStyle/>
          <a:p>
            <a:pPr marL="342900" indent="-342900">
              <a:buFont typeface="Arial" panose="020B0604020202020204" pitchFamily="34" charset="0"/>
              <a:buChar char="•"/>
            </a:pPr>
            <a:r>
              <a:rPr lang="en-US" dirty="0" smtClean="0"/>
              <a:t>Converts </a:t>
            </a:r>
            <a:r>
              <a:rPr lang="en-US" dirty="0"/>
              <a:t>a set of observations of possibly correlated variables into a set </a:t>
            </a:r>
            <a:r>
              <a:rPr lang="en-US" dirty="0" smtClean="0"/>
              <a:t>linearly </a:t>
            </a:r>
            <a:r>
              <a:rPr lang="en-US" dirty="0"/>
              <a:t>uncorrelated </a:t>
            </a:r>
            <a:r>
              <a:rPr lang="en-US" dirty="0" smtClean="0"/>
              <a:t>variables</a:t>
            </a:r>
          </a:p>
          <a:p>
            <a:pPr marL="342900" indent="-342900">
              <a:buFont typeface="Arial" panose="020B0604020202020204" pitchFamily="34" charset="0"/>
              <a:buChar char="•"/>
            </a:pPr>
            <a:r>
              <a:rPr lang="en-US" dirty="0" smtClean="0"/>
              <a:t>Helps to select the components that accounts for the maximum variance in the data</a:t>
            </a:r>
          </a:p>
          <a:p>
            <a:pPr marL="342900" indent="-342900">
              <a:buFont typeface="Arial" panose="020B0604020202020204" pitchFamily="34" charset="0"/>
              <a:buChar char="•"/>
            </a:pPr>
            <a:r>
              <a:rPr lang="en-US" dirty="0" smtClean="0"/>
              <a:t>Significantly reduces the computation time</a:t>
            </a:r>
          </a:p>
        </p:txBody>
      </p:sp>
      <p:sp>
        <p:nvSpPr>
          <p:cNvPr id="6" name="Text Placeholder 5"/>
          <p:cNvSpPr>
            <a:spLocks noGrp="1"/>
          </p:cNvSpPr>
          <p:nvPr>
            <p:ph type="body" sz="quarter" idx="12"/>
          </p:nvPr>
        </p:nvSpPr>
        <p:spPr>
          <a:xfrm>
            <a:off x="2384425" y="1181100"/>
            <a:ext cx="8197850" cy="504825"/>
          </a:xfrm>
        </p:spPr>
        <p:txBody>
          <a:bodyPr>
            <a:normAutofit/>
          </a:bodyPr>
          <a:lstStyle/>
          <a:p>
            <a:r>
              <a:rPr lang="en-US" sz="2500" dirty="0"/>
              <a:t>Reduced the feature space using Principal Component </a:t>
            </a:r>
            <a:r>
              <a:rPr lang="en-US" sz="2500" dirty="0" smtClean="0"/>
              <a:t>Analysis</a:t>
            </a:r>
            <a:endParaRPr lang="en-US" sz="2500" dirty="0"/>
          </a:p>
        </p:txBody>
      </p:sp>
      <p:sp>
        <p:nvSpPr>
          <p:cNvPr id="8" name="Text Placeholder 7"/>
          <p:cNvSpPr>
            <a:spLocks noGrp="1"/>
          </p:cNvSpPr>
          <p:nvPr>
            <p:ph type="body" sz="quarter" idx="16"/>
          </p:nvPr>
        </p:nvSpPr>
        <p:spPr>
          <a:xfrm>
            <a:off x="7272098" y="2622552"/>
            <a:ext cx="4289425" cy="2830512"/>
          </a:xfrm>
        </p:spPr>
        <p:txBody>
          <a:bodyPr/>
          <a:lstStyle/>
          <a:p>
            <a:pPr marL="342900" indent="-342900">
              <a:buFont typeface="Arial" panose="020B0604020202020204" pitchFamily="34" charset="0"/>
              <a:buChar char="•"/>
            </a:pPr>
            <a:r>
              <a:rPr lang="en-US" dirty="0" smtClean="0"/>
              <a:t>95% of the variance is explained by 6 components </a:t>
            </a:r>
          </a:p>
          <a:p>
            <a:pPr marL="342900" indent="-342900">
              <a:buFont typeface="Arial" panose="020B0604020202020204" pitchFamily="34" charset="0"/>
              <a:buChar char="•"/>
            </a:pPr>
            <a:r>
              <a:rPr lang="en-US" dirty="0" smtClean="0"/>
              <a:t>Reduced the feature space from 28 to 6</a:t>
            </a:r>
          </a:p>
          <a:p>
            <a:pPr marL="342900" indent="-342900">
              <a:buFont typeface="Arial" panose="020B0604020202020204" pitchFamily="34" charset="0"/>
              <a:buChar char="•"/>
            </a:pPr>
            <a:r>
              <a:rPr lang="en-US" dirty="0" smtClean="0"/>
              <a:t>Increased computational efficiency </a:t>
            </a:r>
            <a:endParaRPr lang="en-US" dirty="0"/>
          </a:p>
        </p:txBody>
      </p:sp>
      <p:sp>
        <p:nvSpPr>
          <p:cNvPr id="9" name="TextBox 8"/>
          <p:cNvSpPr txBox="1"/>
          <p:nvPr/>
        </p:nvSpPr>
        <p:spPr>
          <a:xfrm>
            <a:off x="8035685" y="2228850"/>
            <a:ext cx="276225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a:ea typeface="Calibri"/>
                <a:cs typeface="Calibri"/>
                <a:sym typeface="Calibri"/>
              </a:rPr>
              <a:t>Results</a:t>
            </a: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10" name="TextBox 9"/>
          <p:cNvSpPr txBox="1"/>
          <p:nvPr/>
        </p:nvSpPr>
        <p:spPr>
          <a:xfrm>
            <a:off x="3109912" y="2196585"/>
            <a:ext cx="276225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smtClean="0"/>
              <a:t>Model Characteristics</a:t>
            </a: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2304597879"/>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384425" y="1157288"/>
            <a:ext cx="7331075" cy="646112"/>
          </a:xfrm>
        </p:spPr>
        <p:txBody>
          <a:bodyPr>
            <a:normAutofit/>
          </a:bodyPr>
          <a:lstStyle/>
          <a:p>
            <a:r>
              <a:rPr lang="en-US" sz="2400" dirty="0" smtClean="0"/>
              <a:t>A deep neural network was trained on the processed data</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751" y="2849823"/>
            <a:ext cx="2642562" cy="176170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3184" y="2632098"/>
            <a:ext cx="2885008" cy="219715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0276" y="2819399"/>
            <a:ext cx="3014786" cy="2009857"/>
          </a:xfrm>
          <a:prstGeom prst="rect">
            <a:avLst/>
          </a:prstGeom>
        </p:spPr>
      </p:pic>
      <p:cxnSp>
        <p:nvCxnSpPr>
          <p:cNvPr id="11" name="Straight Arrow Connector 10"/>
          <p:cNvCxnSpPr/>
          <p:nvPr/>
        </p:nvCxnSpPr>
        <p:spPr>
          <a:xfrm>
            <a:off x="4343400" y="3718027"/>
            <a:ext cx="647700" cy="0"/>
          </a:xfrm>
          <a:prstGeom prst="straightConnector1">
            <a:avLst/>
          </a:prstGeom>
          <a:noFill/>
          <a:ln w="12700"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35752378"/>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384425" y="1157288"/>
            <a:ext cx="8569325" cy="646112"/>
          </a:xfrm>
        </p:spPr>
        <p:txBody>
          <a:bodyPr>
            <a:noAutofit/>
          </a:bodyPr>
          <a:lstStyle/>
          <a:p>
            <a:r>
              <a:rPr lang="en-US" sz="2500" dirty="0" smtClean="0"/>
              <a:t>The Deep Learning Model Architecture after hyperparameter optimization</a:t>
            </a:r>
            <a:endParaRPr lang="en-US" sz="2500" dirty="0"/>
          </a:p>
        </p:txBody>
      </p:sp>
      <p:sp>
        <p:nvSpPr>
          <p:cNvPr id="3" name="Text Placeholder 2"/>
          <p:cNvSpPr>
            <a:spLocks noGrp="1"/>
          </p:cNvSpPr>
          <p:nvPr>
            <p:ph type="body" sz="quarter" idx="15"/>
          </p:nvPr>
        </p:nvSpPr>
        <p:spPr>
          <a:xfrm>
            <a:off x="2393950" y="2535237"/>
            <a:ext cx="7931150" cy="3513137"/>
          </a:xfrm>
        </p:spPr>
        <p:txBody>
          <a:bodyPr>
            <a:noAutofit/>
          </a:bodyPr>
          <a:lstStyle/>
          <a:p>
            <a:r>
              <a:rPr lang="en-US" dirty="0" smtClean="0"/>
              <a:t>Hidden </a:t>
            </a:r>
            <a:r>
              <a:rPr lang="en-US" dirty="0"/>
              <a:t>Units: 3</a:t>
            </a:r>
          </a:p>
          <a:p>
            <a:r>
              <a:rPr lang="en-US" dirty="0" smtClean="0"/>
              <a:t>Hidden </a:t>
            </a:r>
            <a:r>
              <a:rPr lang="en-US" dirty="0"/>
              <a:t>Layers: 4</a:t>
            </a:r>
          </a:p>
          <a:p>
            <a:r>
              <a:rPr lang="en-US" dirty="0" smtClean="0"/>
              <a:t>Activation </a:t>
            </a:r>
            <a:r>
              <a:rPr lang="en-US" dirty="0"/>
              <a:t>function: "logistic"</a:t>
            </a:r>
          </a:p>
          <a:p>
            <a:r>
              <a:rPr lang="en-US" dirty="0" smtClean="0"/>
              <a:t>Learning </a:t>
            </a:r>
            <a:r>
              <a:rPr lang="en-US" dirty="0"/>
              <a:t>rate: 0.001</a:t>
            </a:r>
          </a:p>
          <a:p>
            <a:r>
              <a:rPr lang="en-US" dirty="0" smtClean="0"/>
              <a:t>Regularization </a:t>
            </a:r>
            <a:r>
              <a:rPr lang="en-US" dirty="0"/>
              <a:t>penalty: L2</a:t>
            </a:r>
          </a:p>
          <a:p>
            <a:r>
              <a:rPr lang="en-US" dirty="0" smtClean="0"/>
              <a:t>Regularization </a:t>
            </a:r>
            <a:r>
              <a:rPr lang="en-US" dirty="0"/>
              <a:t>parameter: </a:t>
            </a:r>
            <a:r>
              <a:rPr lang="en-US" dirty="0" smtClean="0"/>
              <a:t>0.0001</a:t>
            </a:r>
            <a:endParaRPr lang="en-US" dirty="0"/>
          </a:p>
        </p:txBody>
      </p:sp>
    </p:spTree>
    <p:extLst>
      <p:ext uri="{BB962C8B-B14F-4D97-AF65-F5344CB8AC3E}">
        <p14:creationId xmlns:p14="http://schemas.microsoft.com/office/powerpoint/2010/main" val="451746762"/>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a:xfrm>
            <a:off x="2384425" y="823913"/>
            <a:ext cx="6235700" cy="646112"/>
          </a:xfrm>
        </p:spPr>
        <p:txBody>
          <a:bodyPr>
            <a:normAutofit/>
          </a:bodyPr>
          <a:lstStyle/>
          <a:p>
            <a:r>
              <a:rPr lang="en-US" sz="2500" dirty="0" smtClean="0"/>
              <a:t>Model Prediction on 2 test cases</a:t>
            </a:r>
            <a:endParaRPr lang="en-US" sz="2500" dirty="0"/>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0040" y="2228850"/>
            <a:ext cx="4572000" cy="2627312"/>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8040" y="2228850"/>
            <a:ext cx="4572000" cy="2627313"/>
          </a:xfrm>
          <a:prstGeom prst="rect">
            <a:avLst/>
          </a:prstGeom>
        </p:spPr>
      </p:pic>
    </p:spTree>
    <p:extLst>
      <p:ext uri="{BB962C8B-B14F-4D97-AF65-F5344CB8AC3E}">
        <p14:creationId xmlns:p14="http://schemas.microsoft.com/office/powerpoint/2010/main" val="4259001231"/>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a:xfrm>
            <a:off x="2384425" y="823913"/>
            <a:ext cx="7359650" cy="646112"/>
          </a:xfrm>
        </p:spPr>
        <p:txBody>
          <a:bodyPr>
            <a:normAutofit/>
          </a:bodyPr>
          <a:lstStyle/>
          <a:p>
            <a:r>
              <a:rPr lang="en-US" sz="2500" dirty="0" smtClean="0"/>
              <a:t>Comparing the model to Multivariate Linear Regression </a:t>
            </a:r>
            <a:endParaRPr lang="en-US" sz="2500" dirty="0"/>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5674" y="2523254"/>
            <a:ext cx="4114800" cy="2359152"/>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425" y="2470163"/>
            <a:ext cx="4114800" cy="2465334"/>
          </a:xfrm>
          <a:prstGeom prst="rect">
            <a:avLst/>
          </a:prstGeom>
        </p:spPr>
      </p:pic>
      <p:sp>
        <p:nvSpPr>
          <p:cNvPr id="6" name="TextBox 5"/>
          <p:cNvSpPr txBox="1"/>
          <p:nvPr/>
        </p:nvSpPr>
        <p:spPr>
          <a:xfrm>
            <a:off x="3317875" y="2019300"/>
            <a:ext cx="22479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smtClean="0"/>
              <a:t>Deep Learning Model</a:t>
            </a: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7" name="TextBox 6"/>
          <p:cNvSpPr txBox="1"/>
          <p:nvPr/>
        </p:nvSpPr>
        <p:spPr>
          <a:xfrm>
            <a:off x="7720012" y="2077591"/>
            <a:ext cx="328612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dirty="0" smtClean="0"/>
              <a:t>Multivariate Linear Regression</a:t>
            </a: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1725616759"/>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Dynamic Approach</a:t>
            </a:r>
            <a:endParaRPr lang="en-US" dirty="0"/>
          </a:p>
        </p:txBody>
      </p:sp>
    </p:spTree>
    <p:extLst>
      <p:ext uri="{BB962C8B-B14F-4D97-AF65-F5344CB8AC3E}">
        <p14:creationId xmlns:p14="http://schemas.microsoft.com/office/powerpoint/2010/main" val="2527859659"/>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2384425" y="1157288"/>
            <a:ext cx="9017000" cy="646112"/>
          </a:xfrm>
        </p:spPr>
        <p:txBody>
          <a:bodyPr>
            <a:normAutofit fontScale="70000" lnSpcReduction="20000"/>
          </a:bodyPr>
          <a:lstStyle/>
          <a:p>
            <a:r>
              <a:rPr lang="en-US" dirty="0"/>
              <a:t>Dynamic Approach makes continuous predictions of antibody concentration  </a:t>
            </a:r>
          </a:p>
          <a:p>
            <a:endParaRPr lang="en-US" dirty="0"/>
          </a:p>
        </p:txBody>
      </p:sp>
      <p:sp>
        <p:nvSpPr>
          <p:cNvPr id="6" name="Text Placeholder 5"/>
          <p:cNvSpPr>
            <a:spLocks noGrp="1"/>
          </p:cNvSpPr>
          <p:nvPr>
            <p:ph type="body" sz="quarter" idx="15"/>
          </p:nvPr>
        </p:nvSpPr>
        <p:spPr>
          <a:xfrm>
            <a:off x="2393950" y="2535238"/>
            <a:ext cx="8235950" cy="3067050"/>
          </a:xfrm>
        </p:spPr>
        <p:txBody>
          <a:bodyPr/>
          <a:lstStyle/>
          <a:p>
            <a:r>
              <a:rPr lang="en-US" dirty="0" smtClean="0"/>
              <a:t>Pooled Model (Works with both time series and cross sectional data)</a:t>
            </a:r>
          </a:p>
          <a:p>
            <a:r>
              <a:rPr lang="en-US" dirty="0" smtClean="0"/>
              <a:t>Based on a Recurrent </a:t>
            </a:r>
            <a:r>
              <a:rPr lang="en-US" dirty="0"/>
              <a:t>N</a:t>
            </a:r>
            <a:r>
              <a:rPr lang="en-US" dirty="0" smtClean="0"/>
              <a:t>eural </a:t>
            </a:r>
            <a:r>
              <a:rPr lang="en-US" dirty="0"/>
              <a:t>N</a:t>
            </a:r>
            <a:r>
              <a:rPr lang="en-US" dirty="0" smtClean="0"/>
              <a:t>etwork with LSTM cells</a:t>
            </a:r>
          </a:p>
          <a:p>
            <a:r>
              <a:rPr lang="en-US" dirty="0" smtClean="0"/>
              <a:t>Takes multivariate time series data as input </a:t>
            </a:r>
          </a:p>
          <a:p>
            <a:r>
              <a:rPr lang="en-US" dirty="0" smtClean="0"/>
              <a:t>Makes continuous predictions of the antibody concentration till the end of the experiment</a:t>
            </a:r>
            <a:endParaRPr lang="en-US" dirty="0"/>
          </a:p>
        </p:txBody>
      </p:sp>
    </p:spTree>
    <p:extLst>
      <p:ext uri="{BB962C8B-B14F-4D97-AF65-F5344CB8AC3E}">
        <p14:creationId xmlns:p14="http://schemas.microsoft.com/office/powerpoint/2010/main" val="1479912167"/>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35288" y="1133474"/>
            <a:ext cx="6551612" cy="3609975"/>
          </a:xfrm>
        </p:spPr>
        <p:txBody>
          <a:bodyPr/>
          <a:lstStyle/>
          <a:p>
            <a:r>
              <a:rPr lang="en-US" dirty="0" smtClean="0"/>
              <a:t>Global Pharmaceutical </a:t>
            </a:r>
            <a:r>
              <a:rPr lang="en-US" dirty="0"/>
              <a:t>Market</a:t>
            </a:r>
            <a:r>
              <a:rPr lang="en-US" dirty="0" smtClean="0"/>
              <a:t> </a:t>
            </a:r>
          </a:p>
          <a:p>
            <a:r>
              <a:rPr lang="en-US" dirty="0" smtClean="0"/>
              <a:t>and Biopharmaceuticals</a:t>
            </a:r>
            <a:endParaRPr lang="en-US" dirty="0"/>
          </a:p>
        </p:txBody>
      </p:sp>
    </p:spTree>
    <p:extLst>
      <p:ext uri="{BB962C8B-B14F-4D97-AF65-F5344CB8AC3E}">
        <p14:creationId xmlns:p14="http://schemas.microsoft.com/office/powerpoint/2010/main" val="118515457"/>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normAutofit/>
          </a:bodyPr>
          <a:lstStyle/>
          <a:p>
            <a:r>
              <a:rPr lang="en-US" sz="2500" dirty="0" smtClean="0"/>
              <a:t>RNNs have an internal memory</a:t>
            </a:r>
            <a:endParaRPr lang="en-US" sz="2500" dirty="0"/>
          </a:p>
        </p:txBody>
      </p:sp>
      <p:pic>
        <p:nvPicPr>
          <p:cNvPr id="5" name="Picture 4"/>
          <p:cNvPicPr>
            <a:picLocks noChangeAspect="1"/>
          </p:cNvPicPr>
          <p:nvPr/>
        </p:nvPicPr>
        <p:blipFill>
          <a:blip r:embed="rId2"/>
          <a:stretch>
            <a:fillRect/>
          </a:stretch>
        </p:blipFill>
        <p:spPr>
          <a:xfrm>
            <a:off x="2823245" y="2580762"/>
            <a:ext cx="7974259" cy="3029975"/>
          </a:xfrm>
          <a:prstGeom prst="rect">
            <a:avLst/>
          </a:prstGeom>
        </p:spPr>
      </p:pic>
    </p:spTree>
    <p:extLst>
      <p:ext uri="{BB962C8B-B14F-4D97-AF65-F5344CB8AC3E}">
        <p14:creationId xmlns:p14="http://schemas.microsoft.com/office/powerpoint/2010/main" val="2792767026"/>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normAutofit/>
          </a:bodyPr>
          <a:lstStyle/>
          <a:p>
            <a:r>
              <a:rPr lang="en-US" sz="2500" dirty="0" smtClean="0"/>
              <a:t>Same variables, different information</a:t>
            </a:r>
            <a:endParaRPr lang="en-US" sz="2500" dirty="0"/>
          </a:p>
        </p:txBody>
      </p:sp>
      <p:sp>
        <p:nvSpPr>
          <p:cNvPr id="3" name="Text Placeholder 2"/>
          <p:cNvSpPr>
            <a:spLocks noGrp="1"/>
          </p:cNvSpPr>
          <p:nvPr>
            <p:ph type="body" sz="quarter" idx="15"/>
          </p:nvPr>
        </p:nvSpPr>
        <p:spPr>
          <a:xfrm>
            <a:off x="2393950" y="2535238"/>
            <a:ext cx="8731250" cy="3067050"/>
          </a:xfrm>
        </p:spPr>
        <p:txBody>
          <a:bodyPr/>
          <a:lstStyle/>
          <a:p>
            <a:r>
              <a:rPr lang="en-US" dirty="0" smtClean="0"/>
              <a:t>We will work with the same set of variables </a:t>
            </a:r>
          </a:p>
          <a:p>
            <a:r>
              <a:rPr lang="en-US" dirty="0" smtClean="0"/>
              <a:t>We will continuously feed information to the dynamic model till the current time-step</a:t>
            </a:r>
          </a:p>
          <a:p>
            <a:r>
              <a:rPr lang="en-US" dirty="0" smtClean="0"/>
              <a:t>The model can deal with variable time-steps as well </a:t>
            </a:r>
          </a:p>
          <a:p>
            <a:r>
              <a:rPr lang="en-US" dirty="0" smtClean="0"/>
              <a:t>The model will output the antibody concentration profile for the remaining part of the experiment</a:t>
            </a:r>
          </a:p>
          <a:p>
            <a:endParaRPr lang="en-US" dirty="0"/>
          </a:p>
        </p:txBody>
      </p:sp>
    </p:spTree>
    <p:extLst>
      <p:ext uri="{BB962C8B-B14F-4D97-AF65-F5344CB8AC3E}">
        <p14:creationId xmlns:p14="http://schemas.microsoft.com/office/powerpoint/2010/main" val="3397338711"/>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normAutofit/>
          </a:bodyPr>
          <a:lstStyle/>
          <a:p>
            <a:r>
              <a:rPr lang="en-US" sz="2500" dirty="0" smtClean="0"/>
              <a:t>Dynamic Model Visualization </a:t>
            </a:r>
            <a:endParaRPr lang="en-US" sz="2500" dirty="0"/>
          </a:p>
        </p:txBody>
      </p:sp>
      <p:sp>
        <p:nvSpPr>
          <p:cNvPr id="5" name="Rounded Rectangle 4"/>
          <p:cNvSpPr/>
          <p:nvPr/>
        </p:nvSpPr>
        <p:spPr>
          <a:xfrm>
            <a:off x="1402657" y="2345983"/>
            <a:ext cx="3903658" cy="3071734"/>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660501" y="4828442"/>
            <a:ext cx="3147201" cy="369332"/>
          </a:xfrm>
          <a:prstGeom prst="rect">
            <a:avLst/>
          </a:prstGeom>
          <a:solidFill>
            <a:schemeClr val="bg1"/>
          </a:solidFill>
          <a:ln>
            <a:solidFill>
              <a:schemeClr val="bg2"/>
            </a:solidFill>
          </a:ln>
        </p:spPr>
        <p:txBody>
          <a:bodyPr wrap="square" rtlCol="0">
            <a:spAutoFit/>
          </a:bodyPr>
          <a:lstStyle/>
          <a:p>
            <a:r>
              <a:rPr lang="en-US" dirty="0" smtClean="0"/>
              <a:t>Time Step (i) Information</a:t>
            </a:r>
            <a:endParaRPr lang="en-US" dirty="0"/>
          </a:p>
        </p:txBody>
      </p:sp>
      <p:sp>
        <p:nvSpPr>
          <p:cNvPr id="7" name="TextBox 6"/>
          <p:cNvSpPr txBox="1"/>
          <p:nvPr/>
        </p:nvSpPr>
        <p:spPr>
          <a:xfrm>
            <a:off x="1318015" y="5505753"/>
            <a:ext cx="4339835" cy="646331"/>
          </a:xfrm>
          <a:prstGeom prst="rect">
            <a:avLst/>
          </a:prstGeom>
          <a:noFill/>
        </p:spPr>
        <p:txBody>
          <a:bodyPr wrap="square" rtlCol="0">
            <a:spAutoFit/>
          </a:bodyPr>
          <a:lstStyle/>
          <a:p>
            <a:pPr algn="ctr"/>
            <a:r>
              <a:rPr lang="en-US" dirty="0" smtClean="0"/>
              <a:t>We pass all the information up to time step i to our model</a:t>
            </a:r>
            <a:endParaRPr lang="en-US" dirty="0"/>
          </a:p>
        </p:txBody>
      </p:sp>
      <p:sp>
        <p:nvSpPr>
          <p:cNvPr id="8" name="Oval 7"/>
          <p:cNvSpPr/>
          <p:nvPr/>
        </p:nvSpPr>
        <p:spPr>
          <a:xfrm>
            <a:off x="5997358" y="3400769"/>
            <a:ext cx="1061280" cy="82098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190640" y="3635627"/>
            <a:ext cx="818272" cy="369332"/>
          </a:xfrm>
          <a:prstGeom prst="rect">
            <a:avLst/>
          </a:prstGeom>
          <a:noFill/>
        </p:spPr>
        <p:txBody>
          <a:bodyPr wrap="square" rtlCol="0">
            <a:spAutoFit/>
          </a:bodyPr>
          <a:lstStyle/>
          <a:p>
            <a:r>
              <a:rPr lang="en-US" dirty="0" smtClean="0">
                <a:solidFill>
                  <a:schemeClr val="bg1"/>
                </a:solidFill>
              </a:rPr>
              <a:t>LSTM</a:t>
            </a:r>
            <a:endParaRPr lang="en-US" dirty="0">
              <a:solidFill>
                <a:schemeClr val="bg1"/>
              </a:solidFill>
            </a:endParaRPr>
          </a:p>
        </p:txBody>
      </p:sp>
      <p:sp>
        <p:nvSpPr>
          <p:cNvPr id="10" name="TextBox 9"/>
          <p:cNvSpPr txBox="1"/>
          <p:nvPr/>
        </p:nvSpPr>
        <p:spPr>
          <a:xfrm>
            <a:off x="1660500" y="4077255"/>
            <a:ext cx="3147201" cy="369332"/>
          </a:xfrm>
          <a:prstGeom prst="rect">
            <a:avLst/>
          </a:prstGeom>
          <a:solidFill>
            <a:schemeClr val="bg1"/>
          </a:solidFill>
          <a:ln>
            <a:solidFill>
              <a:schemeClr val="bg2"/>
            </a:solidFill>
          </a:ln>
        </p:spPr>
        <p:txBody>
          <a:bodyPr wrap="square" rtlCol="0">
            <a:spAutoFit/>
          </a:bodyPr>
          <a:lstStyle/>
          <a:p>
            <a:r>
              <a:rPr lang="en-US" dirty="0" smtClean="0"/>
              <a:t>Time Step (i -1) Information</a:t>
            </a:r>
            <a:endParaRPr lang="en-US" dirty="0"/>
          </a:p>
        </p:txBody>
      </p:sp>
      <p:sp>
        <p:nvSpPr>
          <p:cNvPr id="11" name="TextBox 10"/>
          <p:cNvSpPr txBox="1"/>
          <p:nvPr/>
        </p:nvSpPr>
        <p:spPr>
          <a:xfrm>
            <a:off x="1660503" y="2570427"/>
            <a:ext cx="3147198" cy="369332"/>
          </a:xfrm>
          <a:prstGeom prst="rect">
            <a:avLst/>
          </a:prstGeom>
          <a:solidFill>
            <a:schemeClr val="bg1"/>
          </a:solidFill>
          <a:ln>
            <a:solidFill>
              <a:schemeClr val="bg2"/>
            </a:solidFill>
          </a:ln>
        </p:spPr>
        <p:txBody>
          <a:bodyPr wrap="square" rtlCol="0">
            <a:spAutoFit/>
          </a:bodyPr>
          <a:lstStyle/>
          <a:p>
            <a:r>
              <a:rPr lang="en-US" dirty="0" smtClean="0"/>
              <a:t>Time Step </a:t>
            </a:r>
            <a:r>
              <a:rPr lang="en-US" dirty="0"/>
              <a:t>1</a:t>
            </a:r>
            <a:r>
              <a:rPr lang="en-US" dirty="0" smtClean="0"/>
              <a:t> Information</a:t>
            </a:r>
            <a:endParaRPr lang="en-US" dirty="0"/>
          </a:p>
        </p:txBody>
      </p:sp>
      <p:sp>
        <p:nvSpPr>
          <p:cNvPr id="12" name="TextBox 11"/>
          <p:cNvSpPr txBox="1"/>
          <p:nvPr/>
        </p:nvSpPr>
        <p:spPr>
          <a:xfrm>
            <a:off x="2596517" y="3046842"/>
            <a:ext cx="1022465" cy="923330"/>
          </a:xfrm>
          <a:prstGeom prst="rect">
            <a:avLst/>
          </a:prstGeom>
          <a:noFill/>
        </p:spPr>
        <p:txBody>
          <a:bodyPr wrap="square" rtlCol="0">
            <a:spAutoFit/>
          </a:bodyPr>
          <a:lstStyle/>
          <a:p>
            <a:pPr algn="ctr"/>
            <a:r>
              <a:rPr lang="en-US" dirty="0" smtClean="0"/>
              <a:t>.</a:t>
            </a:r>
          </a:p>
          <a:p>
            <a:pPr algn="ctr"/>
            <a:r>
              <a:rPr lang="en-US" dirty="0" smtClean="0"/>
              <a:t>.</a:t>
            </a:r>
          </a:p>
          <a:p>
            <a:pPr algn="ctr"/>
            <a:r>
              <a:rPr lang="en-US" dirty="0"/>
              <a:t>.</a:t>
            </a:r>
          </a:p>
        </p:txBody>
      </p:sp>
      <p:sp>
        <p:nvSpPr>
          <p:cNvPr id="13" name="Right Arrow 12"/>
          <p:cNvSpPr/>
          <p:nvPr/>
        </p:nvSpPr>
        <p:spPr>
          <a:xfrm>
            <a:off x="5422764" y="3640683"/>
            <a:ext cx="403929" cy="36427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7235270" y="3620905"/>
            <a:ext cx="403929" cy="36427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7961824" y="2345983"/>
            <a:ext cx="3903658" cy="3071734"/>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319269" y="4834219"/>
            <a:ext cx="3147201" cy="369332"/>
          </a:xfrm>
          <a:prstGeom prst="rect">
            <a:avLst/>
          </a:prstGeom>
          <a:solidFill>
            <a:schemeClr val="bg1"/>
          </a:solidFill>
          <a:ln>
            <a:solidFill>
              <a:schemeClr val="bg2"/>
            </a:solidFill>
          </a:ln>
        </p:spPr>
        <p:txBody>
          <a:bodyPr wrap="square" rtlCol="0">
            <a:spAutoFit/>
          </a:bodyPr>
          <a:lstStyle/>
          <a:p>
            <a:r>
              <a:rPr lang="en-US" dirty="0" smtClean="0"/>
              <a:t>Time Step (</a:t>
            </a:r>
            <a:r>
              <a:rPr lang="en-US" dirty="0"/>
              <a:t>7</a:t>
            </a:r>
            <a:r>
              <a:rPr lang="en-US" dirty="0" smtClean="0"/>
              <a:t>) Information</a:t>
            </a:r>
            <a:endParaRPr lang="en-US" dirty="0"/>
          </a:p>
        </p:txBody>
      </p:sp>
      <p:sp>
        <p:nvSpPr>
          <p:cNvPr id="17" name="TextBox 16"/>
          <p:cNvSpPr txBox="1"/>
          <p:nvPr/>
        </p:nvSpPr>
        <p:spPr>
          <a:xfrm>
            <a:off x="8319268" y="4083032"/>
            <a:ext cx="3147201" cy="369332"/>
          </a:xfrm>
          <a:prstGeom prst="rect">
            <a:avLst/>
          </a:prstGeom>
          <a:solidFill>
            <a:schemeClr val="bg1"/>
          </a:solidFill>
          <a:ln>
            <a:solidFill>
              <a:schemeClr val="bg2"/>
            </a:solidFill>
          </a:ln>
        </p:spPr>
        <p:txBody>
          <a:bodyPr wrap="square" rtlCol="0">
            <a:spAutoFit/>
          </a:bodyPr>
          <a:lstStyle/>
          <a:p>
            <a:r>
              <a:rPr lang="en-US" dirty="0" smtClean="0"/>
              <a:t>Time Step (6) Information</a:t>
            </a:r>
            <a:endParaRPr lang="en-US" dirty="0"/>
          </a:p>
        </p:txBody>
      </p:sp>
      <p:sp>
        <p:nvSpPr>
          <p:cNvPr id="18" name="TextBox 17"/>
          <p:cNvSpPr txBox="1"/>
          <p:nvPr/>
        </p:nvSpPr>
        <p:spPr>
          <a:xfrm>
            <a:off x="8319270" y="2576204"/>
            <a:ext cx="3230051" cy="369332"/>
          </a:xfrm>
          <a:prstGeom prst="rect">
            <a:avLst/>
          </a:prstGeom>
          <a:solidFill>
            <a:schemeClr val="bg1"/>
          </a:solidFill>
          <a:ln>
            <a:solidFill>
              <a:schemeClr val="bg2"/>
            </a:solidFill>
          </a:ln>
        </p:spPr>
        <p:txBody>
          <a:bodyPr wrap="square" rtlCol="0">
            <a:spAutoFit/>
          </a:bodyPr>
          <a:lstStyle/>
          <a:p>
            <a:r>
              <a:rPr lang="en-US" dirty="0" smtClean="0"/>
              <a:t>Time Step (i +1) Information</a:t>
            </a:r>
            <a:endParaRPr lang="en-US" dirty="0"/>
          </a:p>
        </p:txBody>
      </p:sp>
      <p:sp>
        <p:nvSpPr>
          <p:cNvPr id="19" name="TextBox 18"/>
          <p:cNvSpPr txBox="1"/>
          <p:nvPr/>
        </p:nvSpPr>
        <p:spPr>
          <a:xfrm>
            <a:off x="9255285" y="3052619"/>
            <a:ext cx="1022465" cy="923330"/>
          </a:xfrm>
          <a:prstGeom prst="rect">
            <a:avLst/>
          </a:prstGeom>
          <a:noFill/>
        </p:spPr>
        <p:txBody>
          <a:bodyPr wrap="square" rtlCol="0">
            <a:spAutoFit/>
          </a:bodyPr>
          <a:lstStyle/>
          <a:p>
            <a:pPr algn="ctr"/>
            <a:r>
              <a:rPr lang="en-US" dirty="0" smtClean="0"/>
              <a:t>.</a:t>
            </a:r>
          </a:p>
          <a:p>
            <a:pPr algn="ctr"/>
            <a:r>
              <a:rPr lang="en-US" dirty="0" smtClean="0"/>
              <a:t>.</a:t>
            </a:r>
          </a:p>
          <a:p>
            <a:pPr algn="ctr"/>
            <a:r>
              <a:rPr lang="en-US" dirty="0"/>
              <a:t>.</a:t>
            </a:r>
          </a:p>
        </p:txBody>
      </p:sp>
      <p:sp>
        <p:nvSpPr>
          <p:cNvPr id="20" name="TextBox 19"/>
          <p:cNvSpPr txBox="1"/>
          <p:nvPr/>
        </p:nvSpPr>
        <p:spPr>
          <a:xfrm>
            <a:off x="8029157" y="5504466"/>
            <a:ext cx="3474720" cy="646331"/>
          </a:xfrm>
          <a:prstGeom prst="rect">
            <a:avLst/>
          </a:prstGeom>
          <a:noFill/>
        </p:spPr>
        <p:txBody>
          <a:bodyPr wrap="square" rtlCol="0">
            <a:spAutoFit/>
          </a:bodyPr>
          <a:lstStyle/>
          <a:p>
            <a:pPr algn="ctr"/>
            <a:r>
              <a:rPr lang="en-US" dirty="0" smtClean="0"/>
              <a:t>It predicts the information for the next 7- i days</a:t>
            </a:r>
            <a:endParaRPr lang="en-US" dirty="0"/>
          </a:p>
        </p:txBody>
      </p:sp>
    </p:spTree>
    <p:extLst>
      <p:ext uri="{BB962C8B-B14F-4D97-AF65-F5344CB8AC3E}">
        <p14:creationId xmlns:p14="http://schemas.microsoft.com/office/powerpoint/2010/main" val="776073172"/>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384425" y="1157288"/>
            <a:ext cx="8702675" cy="646112"/>
          </a:xfrm>
        </p:spPr>
        <p:txBody>
          <a:bodyPr>
            <a:normAutofit fontScale="70000" lnSpcReduction="20000"/>
          </a:bodyPr>
          <a:lstStyle/>
          <a:p>
            <a:r>
              <a:rPr lang="en-US" dirty="0" smtClean="0"/>
              <a:t>The Dynamic Model predicts the antibody concentration profile with an MSE of 0.00579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8724" y="2168046"/>
            <a:ext cx="5934075" cy="4134016"/>
          </a:xfrm>
          <a:prstGeom prst="rect">
            <a:avLst/>
          </a:prstGeom>
        </p:spPr>
      </p:pic>
    </p:spTree>
    <p:extLst>
      <p:ext uri="{BB962C8B-B14F-4D97-AF65-F5344CB8AC3E}">
        <p14:creationId xmlns:p14="http://schemas.microsoft.com/office/powerpoint/2010/main" val="3936644870"/>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Combined Approach</a:t>
            </a:r>
            <a:endParaRPr lang="en-US" dirty="0"/>
          </a:p>
        </p:txBody>
      </p:sp>
    </p:spTree>
    <p:extLst>
      <p:ext uri="{BB962C8B-B14F-4D97-AF65-F5344CB8AC3E}">
        <p14:creationId xmlns:p14="http://schemas.microsoft.com/office/powerpoint/2010/main" val="4049675971"/>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5042447" y="2215030"/>
            <a:ext cx="1487377" cy="108635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4"/>
          </p:nvPr>
        </p:nvSpPr>
        <p:spPr/>
        <p:txBody>
          <a:bodyPr>
            <a:normAutofit/>
          </a:bodyPr>
          <a:lstStyle/>
          <a:p>
            <a:r>
              <a:rPr lang="en-US" sz="2500" dirty="0" smtClean="0"/>
              <a:t>Combined Approach Flowsheet</a:t>
            </a:r>
            <a:endParaRPr lang="en-US" sz="2500" dirty="0"/>
          </a:p>
        </p:txBody>
      </p:sp>
      <p:sp>
        <p:nvSpPr>
          <p:cNvPr id="3" name="Rectangle 2"/>
          <p:cNvSpPr/>
          <p:nvPr/>
        </p:nvSpPr>
        <p:spPr>
          <a:xfrm>
            <a:off x="5014282" y="4796300"/>
            <a:ext cx="1762125" cy="94492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038175" y="5084099"/>
            <a:ext cx="1714340" cy="369332"/>
          </a:xfrm>
          <a:prstGeom prst="rect">
            <a:avLst/>
          </a:prstGeom>
          <a:noFill/>
        </p:spPr>
        <p:txBody>
          <a:bodyPr wrap="square" rtlCol="0">
            <a:spAutoFit/>
          </a:bodyPr>
          <a:lstStyle/>
          <a:p>
            <a:pPr algn="ctr"/>
            <a:r>
              <a:rPr lang="en-US" dirty="0" smtClean="0"/>
              <a:t>Static Model</a:t>
            </a:r>
            <a:endParaRPr lang="en-US" dirty="0"/>
          </a:p>
        </p:txBody>
      </p:sp>
      <p:sp>
        <p:nvSpPr>
          <p:cNvPr id="5" name="Rounded Rectangle 4"/>
          <p:cNvSpPr/>
          <p:nvPr/>
        </p:nvSpPr>
        <p:spPr>
          <a:xfrm>
            <a:off x="1733485" y="2215029"/>
            <a:ext cx="2038828" cy="1275965"/>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979513" y="2419734"/>
            <a:ext cx="1445875" cy="923330"/>
          </a:xfrm>
          <a:prstGeom prst="rect">
            <a:avLst/>
          </a:prstGeom>
          <a:solidFill>
            <a:schemeClr val="bg1"/>
          </a:solidFill>
          <a:ln>
            <a:solidFill>
              <a:schemeClr val="bg2"/>
            </a:solidFill>
          </a:ln>
        </p:spPr>
        <p:txBody>
          <a:bodyPr wrap="square" rtlCol="0">
            <a:spAutoFit/>
          </a:bodyPr>
          <a:lstStyle/>
          <a:p>
            <a:pPr algn="ctr"/>
            <a:r>
              <a:rPr lang="en-US" dirty="0"/>
              <a:t>Information</a:t>
            </a:r>
          </a:p>
          <a:p>
            <a:pPr algn="ctr"/>
            <a:r>
              <a:rPr lang="en-US" dirty="0" smtClean="0"/>
              <a:t>till</a:t>
            </a:r>
          </a:p>
          <a:p>
            <a:pPr algn="ctr"/>
            <a:r>
              <a:rPr lang="en-US" dirty="0" smtClean="0"/>
              <a:t>Time Step (i)</a:t>
            </a:r>
            <a:endParaRPr lang="en-US" dirty="0"/>
          </a:p>
        </p:txBody>
      </p:sp>
      <p:sp>
        <p:nvSpPr>
          <p:cNvPr id="8" name="TextBox 7"/>
          <p:cNvSpPr txBox="1"/>
          <p:nvPr/>
        </p:nvSpPr>
        <p:spPr>
          <a:xfrm>
            <a:off x="4988623" y="1699254"/>
            <a:ext cx="818272" cy="369332"/>
          </a:xfrm>
          <a:prstGeom prst="rect">
            <a:avLst/>
          </a:prstGeom>
          <a:noFill/>
        </p:spPr>
        <p:txBody>
          <a:bodyPr wrap="square" rtlCol="0">
            <a:spAutoFit/>
          </a:bodyPr>
          <a:lstStyle/>
          <a:p>
            <a:r>
              <a:rPr lang="en-US" dirty="0" smtClean="0">
                <a:solidFill>
                  <a:schemeClr val="bg1"/>
                </a:solidFill>
              </a:rPr>
              <a:t>LSTM</a:t>
            </a:r>
            <a:endParaRPr lang="en-US" dirty="0">
              <a:solidFill>
                <a:schemeClr val="bg1"/>
              </a:solidFill>
            </a:endParaRPr>
          </a:p>
        </p:txBody>
      </p:sp>
      <p:sp>
        <p:nvSpPr>
          <p:cNvPr id="9" name="Rounded Rectangle 8"/>
          <p:cNvSpPr/>
          <p:nvPr/>
        </p:nvSpPr>
        <p:spPr>
          <a:xfrm>
            <a:off x="8093254" y="2215030"/>
            <a:ext cx="2026354" cy="1275965"/>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175556" y="2419735"/>
            <a:ext cx="1849842" cy="923330"/>
          </a:xfrm>
          <a:prstGeom prst="rect">
            <a:avLst/>
          </a:prstGeom>
          <a:solidFill>
            <a:schemeClr val="bg1"/>
          </a:solidFill>
          <a:ln>
            <a:solidFill>
              <a:schemeClr val="bg2"/>
            </a:solidFill>
          </a:ln>
        </p:spPr>
        <p:txBody>
          <a:bodyPr wrap="square" rtlCol="0">
            <a:spAutoFit/>
          </a:bodyPr>
          <a:lstStyle/>
          <a:p>
            <a:pPr algn="ctr"/>
            <a:r>
              <a:rPr lang="en-US" dirty="0" smtClean="0"/>
              <a:t>Information from Time Step (i+1) till the end</a:t>
            </a:r>
            <a:endParaRPr lang="en-US" dirty="0"/>
          </a:p>
        </p:txBody>
      </p:sp>
      <p:sp>
        <p:nvSpPr>
          <p:cNvPr id="11" name="Right Arrow 10"/>
          <p:cNvSpPr/>
          <p:nvPr/>
        </p:nvSpPr>
        <p:spPr>
          <a:xfrm>
            <a:off x="3977923" y="2539154"/>
            <a:ext cx="758035" cy="46312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5712" y="4148021"/>
            <a:ext cx="3168614" cy="2112409"/>
          </a:xfrm>
          <a:prstGeom prst="rect">
            <a:avLst/>
          </a:prstGeom>
        </p:spPr>
      </p:pic>
      <p:sp>
        <p:nvSpPr>
          <p:cNvPr id="13" name="Right Arrow 12"/>
          <p:cNvSpPr/>
          <p:nvPr/>
        </p:nvSpPr>
        <p:spPr>
          <a:xfrm>
            <a:off x="6880440" y="2499174"/>
            <a:ext cx="758035" cy="46312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0088862">
            <a:off x="6247956" y="3440890"/>
            <a:ext cx="1473292" cy="25665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7149195" y="5133460"/>
            <a:ext cx="758035" cy="46312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686698">
            <a:off x="3917287" y="3473625"/>
            <a:ext cx="1473292" cy="25665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16"/>
          <p:cNvSpPr/>
          <p:nvPr/>
        </p:nvSpPr>
        <p:spPr>
          <a:xfrm>
            <a:off x="5444007" y="3447828"/>
            <a:ext cx="684260" cy="596757"/>
          </a:xfrm>
          <a:prstGeom prst="mathPlu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5611569" y="4148021"/>
            <a:ext cx="349135" cy="40732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255597" y="2581096"/>
            <a:ext cx="100107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Calibri"/>
                <a:ea typeface="Calibri"/>
                <a:cs typeface="Calibri"/>
                <a:sym typeface="Calibri"/>
              </a:rPr>
              <a:t>LSTM</a:t>
            </a:r>
            <a:endParaRPr kumimoji="0" lang="en-US" sz="1800" b="0" i="0" u="none" strike="noStrike" cap="none" spc="0" normalizeH="0" baseline="0" dirty="0">
              <a:ln>
                <a:noFill/>
              </a:ln>
              <a:solidFill>
                <a:schemeClr val="bg1"/>
              </a:solidFill>
              <a:effectLst/>
              <a:uFillTx/>
              <a:latin typeface="Calibri"/>
              <a:ea typeface="Calibri"/>
              <a:cs typeface="Calibri"/>
              <a:sym typeface="Calibri"/>
            </a:endParaRPr>
          </a:p>
        </p:txBody>
      </p:sp>
    </p:spTree>
    <p:extLst>
      <p:ext uri="{BB962C8B-B14F-4D97-AF65-F5344CB8AC3E}">
        <p14:creationId xmlns:p14="http://schemas.microsoft.com/office/powerpoint/2010/main" val="847625557"/>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Conclusion and Future Work</a:t>
            </a:r>
            <a:endParaRPr lang="en-US" dirty="0"/>
          </a:p>
        </p:txBody>
      </p:sp>
    </p:spTree>
    <p:extLst>
      <p:ext uri="{BB962C8B-B14F-4D97-AF65-F5344CB8AC3E}">
        <p14:creationId xmlns:p14="http://schemas.microsoft.com/office/powerpoint/2010/main" val="933675164"/>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normAutofit/>
          </a:bodyPr>
          <a:lstStyle/>
          <a:p>
            <a:r>
              <a:rPr lang="en-US" sz="2500" dirty="0" smtClean="0"/>
              <a:t>Conclusion</a:t>
            </a:r>
            <a:endParaRPr lang="en-US" sz="2500" dirty="0"/>
          </a:p>
        </p:txBody>
      </p:sp>
      <p:sp>
        <p:nvSpPr>
          <p:cNvPr id="3" name="Text Placeholder 2"/>
          <p:cNvSpPr>
            <a:spLocks noGrp="1"/>
          </p:cNvSpPr>
          <p:nvPr>
            <p:ph type="body" sz="quarter" idx="15"/>
          </p:nvPr>
        </p:nvSpPr>
        <p:spPr>
          <a:xfrm>
            <a:off x="2393950" y="2535238"/>
            <a:ext cx="7493000" cy="3067050"/>
          </a:xfrm>
        </p:spPr>
        <p:txBody>
          <a:bodyPr/>
          <a:lstStyle/>
          <a:p>
            <a:r>
              <a:rPr lang="en-US" dirty="0" smtClean="0"/>
              <a:t>The proposed framework presents an efficient way to continuously predict the final relative glycan distribution in mAbs</a:t>
            </a:r>
          </a:p>
          <a:p>
            <a:r>
              <a:rPr lang="en-US" dirty="0" smtClean="0"/>
              <a:t>The model is independent of AMBIC and </a:t>
            </a:r>
            <a:r>
              <a:rPr lang="en-US" dirty="0" err="1" smtClean="0"/>
              <a:t>CDOptiCHO</a:t>
            </a:r>
            <a:r>
              <a:rPr lang="en-US" dirty="0" smtClean="0"/>
              <a:t> cell lines or the addition of supplements </a:t>
            </a:r>
          </a:p>
          <a:p>
            <a:r>
              <a:rPr lang="en-US" dirty="0" smtClean="0"/>
              <a:t>It can be used to save days of experimental time </a:t>
            </a:r>
            <a:endParaRPr lang="en-US" dirty="0"/>
          </a:p>
          <a:p>
            <a:r>
              <a:rPr lang="en-US" dirty="0" smtClean="0"/>
              <a:t>It can be used to design an effective controller to manipulate glycosylation in mAbs </a:t>
            </a:r>
            <a:endParaRPr lang="en-US" dirty="0"/>
          </a:p>
        </p:txBody>
      </p:sp>
    </p:spTree>
    <p:extLst>
      <p:ext uri="{BB962C8B-B14F-4D97-AF65-F5344CB8AC3E}">
        <p14:creationId xmlns:p14="http://schemas.microsoft.com/office/powerpoint/2010/main" val="4182161327"/>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normAutofit/>
          </a:bodyPr>
          <a:lstStyle/>
          <a:p>
            <a:r>
              <a:rPr lang="en-US" sz="2500" dirty="0" smtClean="0"/>
              <a:t>Future Work</a:t>
            </a:r>
            <a:endParaRPr lang="en-US" sz="2500" dirty="0"/>
          </a:p>
        </p:txBody>
      </p:sp>
      <p:sp>
        <p:nvSpPr>
          <p:cNvPr id="3" name="Text Placeholder 2"/>
          <p:cNvSpPr>
            <a:spLocks noGrp="1"/>
          </p:cNvSpPr>
          <p:nvPr>
            <p:ph type="body" sz="quarter" idx="15"/>
          </p:nvPr>
        </p:nvSpPr>
        <p:spPr>
          <a:xfrm>
            <a:off x="2393949" y="2362200"/>
            <a:ext cx="8778875" cy="3790950"/>
          </a:xfrm>
        </p:spPr>
        <p:txBody>
          <a:bodyPr/>
          <a:lstStyle/>
          <a:p>
            <a:r>
              <a:rPr lang="en-US" dirty="0" smtClean="0"/>
              <a:t>The model can be used to train on other cell-lines as well</a:t>
            </a:r>
          </a:p>
          <a:p>
            <a:r>
              <a:rPr lang="en-US" dirty="0" smtClean="0"/>
              <a:t>With more data, the dynamic model can be used to continuously predict the media concentrations, total and viable cell density as well</a:t>
            </a:r>
          </a:p>
          <a:p>
            <a:r>
              <a:rPr lang="en-US" dirty="0" smtClean="0"/>
              <a:t>The robustness of the model can be increased with more data where the experiment has gone wrong</a:t>
            </a:r>
            <a:endParaRPr lang="en-US" dirty="0"/>
          </a:p>
          <a:p>
            <a:r>
              <a:rPr lang="en-US" dirty="0" smtClean="0"/>
              <a:t>Currently the model is more biased towards the </a:t>
            </a:r>
            <a:r>
              <a:rPr lang="en-US" dirty="0" err="1" smtClean="0"/>
              <a:t>CDOptiCHO</a:t>
            </a:r>
            <a:r>
              <a:rPr lang="en-US" dirty="0" smtClean="0"/>
              <a:t> cell-line. It needs to be trained on more AMBIC data</a:t>
            </a:r>
          </a:p>
          <a:p>
            <a:r>
              <a:rPr lang="en-US" dirty="0" smtClean="0"/>
              <a:t>Other variables like pH, temperature, dO2 can also be incorporated in the model</a:t>
            </a:r>
            <a:endParaRPr lang="en-US" dirty="0"/>
          </a:p>
        </p:txBody>
      </p:sp>
    </p:spTree>
    <p:extLst>
      <p:ext uri="{BB962C8B-B14F-4D97-AF65-F5344CB8AC3E}">
        <p14:creationId xmlns:p14="http://schemas.microsoft.com/office/powerpoint/2010/main" val="2702069475"/>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4"/>
          </p:nvPr>
        </p:nvSpPr>
        <p:spPr/>
        <p:txBody>
          <a:bodyPr>
            <a:normAutofit fontScale="77500" lnSpcReduction="20000"/>
          </a:bodyPr>
          <a:lstStyle/>
          <a:p>
            <a:r>
              <a:rPr lang="en-US" dirty="0" smtClean="0"/>
              <a:t>Rapid advancement of biopharmaceuticals</a:t>
            </a:r>
            <a:endParaRPr lang="en-US"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4" y="2057399"/>
            <a:ext cx="6479507" cy="3442985"/>
          </a:xfrm>
          <a:prstGeom prst="rect">
            <a:avLst/>
          </a:prstGeom>
        </p:spPr>
      </p:pic>
    </p:spTree>
    <p:extLst>
      <p:ext uri="{BB962C8B-B14F-4D97-AF65-F5344CB8AC3E}">
        <p14:creationId xmlns:p14="http://schemas.microsoft.com/office/powerpoint/2010/main" val="3992559295"/>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2384425" y="823913"/>
            <a:ext cx="6178550" cy="646112"/>
          </a:xfrm>
        </p:spPr>
        <p:txBody>
          <a:bodyPr>
            <a:normAutofit fontScale="70000" lnSpcReduction="20000"/>
          </a:bodyPr>
          <a:lstStyle/>
          <a:p>
            <a:r>
              <a:rPr lang="en-US" dirty="0"/>
              <a:t>Monoclonal Antibodies </a:t>
            </a:r>
            <a:r>
              <a:rPr lang="en-US" dirty="0" smtClean="0"/>
              <a:t>(mAbs) has the </a:t>
            </a:r>
            <a:r>
              <a:rPr lang="en-US" dirty="0"/>
              <a:t>largest share </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7100" y="2243429"/>
            <a:ext cx="6657391" cy="3328696"/>
          </a:xfrm>
          <a:prstGeom prst="rect">
            <a:avLst/>
          </a:prstGeom>
        </p:spPr>
      </p:pic>
    </p:spTree>
    <p:extLst>
      <p:ext uri="{BB962C8B-B14F-4D97-AF65-F5344CB8AC3E}">
        <p14:creationId xmlns:p14="http://schemas.microsoft.com/office/powerpoint/2010/main" val="1933321830"/>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2384425" y="823913"/>
            <a:ext cx="8559800" cy="646112"/>
          </a:xfrm>
        </p:spPr>
        <p:txBody>
          <a:bodyPr>
            <a:normAutofit/>
          </a:bodyPr>
          <a:lstStyle/>
          <a:p>
            <a:r>
              <a:rPr lang="en-US" sz="2500" dirty="0"/>
              <a:t>D</a:t>
            </a:r>
            <a:r>
              <a:rPr lang="en-US" sz="2500" dirty="0" smtClean="0"/>
              <a:t>espite </a:t>
            </a:r>
            <a:r>
              <a:rPr lang="en-US" sz="2500" dirty="0"/>
              <a:t>the therapeutic </a:t>
            </a:r>
            <a:r>
              <a:rPr lang="en-US" sz="2500" dirty="0" smtClean="0"/>
              <a:t>benefits, biologics are expensive</a:t>
            </a:r>
            <a:endParaRPr lang="en-US" sz="25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3423" y="1895475"/>
            <a:ext cx="4361803" cy="4581525"/>
          </a:xfrm>
          <a:prstGeom prst="rect">
            <a:avLst/>
          </a:prstGeom>
        </p:spPr>
      </p:pic>
    </p:spTree>
    <p:extLst>
      <p:ext uri="{BB962C8B-B14F-4D97-AF65-F5344CB8AC3E}">
        <p14:creationId xmlns:p14="http://schemas.microsoft.com/office/powerpoint/2010/main" val="3967483184"/>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2384425" y="1157288"/>
            <a:ext cx="9140825" cy="646112"/>
          </a:xfrm>
        </p:spPr>
        <p:txBody>
          <a:bodyPr>
            <a:normAutofit fontScale="70000" lnSpcReduction="20000"/>
          </a:bodyPr>
          <a:lstStyle/>
          <a:p>
            <a:r>
              <a:rPr lang="en-US" dirty="0"/>
              <a:t>Maintaining drug product </a:t>
            </a:r>
            <a:r>
              <a:rPr lang="en-US" dirty="0" smtClean="0"/>
              <a:t>quality</a:t>
            </a:r>
            <a:r>
              <a:rPr lang="en-US" dirty="0"/>
              <a:t> has </a:t>
            </a:r>
            <a:r>
              <a:rPr lang="en-US" dirty="0" smtClean="0"/>
              <a:t>occupied </a:t>
            </a:r>
            <a:r>
              <a:rPr lang="en-US" dirty="0"/>
              <a:t>the center stage of the biopharmaceutical </a:t>
            </a:r>
            <a:r>
              <a:rPr lang="en-US" dirty="0" smtClean="0"/>
              <a:t>industry</a:t>
            </a:r>
            <a:endParaRPr lang="en-US" dirty="0"/>
          </a:p>
        </p:txBody>
      </p:sp>
      <p:sp>
        <p:nvSpPr>
          <p:cNvPr id="5" name="Text Placeholder 4"/>
          <p:cNvSpPr>
            <a:spLocks noGrp="1"/>
          </p:cNvSpPr>
          <p:nvPr>
            <p:ph type="body" sz="quarter" idx="15"/>
          </p:nvPr>
        </p:nvSpPr>
        <p:spPr>
          <a:xfrm>
            <a:off x="2393950" y="2535238"/>
            <a:ext cx="8636000" cy="3067050"/>
          </a:xfrm>
        </p:spPr>
        <p:txBody>
          <a:bodyPr/>
          <a:lstStyle/>
          <a:p>
            <a:r>
              <a:rPr lang="en-US" dirty="0" smtClean="0"/>
              <a:t>Since biosimilars </a:t>
            </a:r>
            <a:r>
              <a:rPr lang="en-US" dirty="0"/>
              <a:t>differ only in their quality </a:t>
            </a:r>
            <a:r>
              <a:rPr lang="en-US" dirty="0" smtClean="0"/>
              <a:t>profiles</a:t>
            </a:r>
            <a:r>
              <a:rPr lang="en-US" dirty="0"/>
              <a:t> with the innovator molecule</a:t>
            </a:r>
            <a:r>
              <a:rPr lang="en-US" dirty="0" smtClean="0"/>
              <a:t>, </a:t>
            </a:r>
            <a:r>
              <a:rPr lang="en-US" dirty="0"/>
              <a:t>regulatory agencies are seeking extensive characterization of the complete quality attributes of the </a:t>
            </a:r>
            <a:r>
              <a:rPr lang="en-US" dirty="0" smtClean="0"/>
              <a:t>drug</a:t>
            </a:r>
          </a:p>
          <a:p>
            <a:r>
              <a:rPr lang="en-US" dirty="0"/>
              <a:t>S</a:t>
            </a:r>
            <a:r>
              <a:rPr lang="en-US" dirty="0" smtClean="0"/>
              <a:t>hift </a:t>
            </a:r>
            <a:r>
              <a:rPr lang="en-US" dirty="0"/>
              <a:t>in the focus from improving </a:t>
            </a:r>
            <a:r>
              <a:rPr lang="en-US" dirty="0" smtClean="0"/>
              <a:t>productivity</a:t>
            </a:r>
            <a:r>
              <a:rPr lang="en-US" dirty="0"/>
              <a:t>  to maintaining consistent product quality across </a:t>
            </a:r>
            <a:r>
              <a:rPr lang="en-US" dirty="0" smtClean="0"/>
              <a:t>batches</a:t>
            </a:r>
          </a:p>
          <a:p>
            <a:r>
              <a:rPr lang="en-US" dirty="0"/>
              <a:t> </a:t>
            </a:r>
            <a:r>
              <a:rPr lang="en-US" dirty="0" smtClean="0"/>
              <a:t>To </a:t>
            </a:r>
            <a:r>
              <a:rPr lang="en-US" dirty="0"/>
              <a:t>ensure product safety and efficacy</a:t>
            </a:r>
            <a:endParaRPr lang="en-US" dirty="0"/>
          </a:p>
        </p:txBody>
      </p:sp>
    </p:spTree>
    <p:extLst>
      <p:ext uri="{BB962C8B-B14F-4D97-AF65-F5344CB8AC3E}">
        <p14:creationId xmlns:p14="http://schemas.microsoft.com/office/powerpoint/2010/main" val="3127139325"/>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mAbs and glycosylation</a:t>
            </a:r>
            <a:endParaRPr lang="en-US" dirty="0"/>
          </a:p>
        </p:txBody>
      </p:sp>
    </p:spTree>
    <p:extLst>
      <p:ext uri="{BB962C8B-B14F-4D97-AF65-F5344CB8AC3E}">
        <p14:creationId xmlns:p14="http://schemas.microsoft.com/office/powerpoint/2010/main" val="2327528194"/>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a:xfrm>
            <a:off x="2384425" y="923925"/>
            <a:ext cx="7664450" cy="879475"/>
          </a:xfrm>
        </p:spPr>
        <p:txBody>
          <a:bodyPr>
            <a:normAutofit fontScale="85000" lnSpcReduction="20000"/>
          </a:bodyPr>
          <a:lstStyle/>
          <a:p>
            <a:endParaRPr lang="en-US" dirty="0" smtClean="0"/>
          </a:p>
          <a:p>
            <a:r>
              <a:rPr lang="en-US" sz="3200" dirty="0"/>
              <a:t>m</a:t>
            </a:r>
            <a:r>
              <a:rPr lang="en-US" sz="3200" dirty="0" smtClean="0"/>
              <a:t>Abs </a:t>
            </a:r>
            <a:r>
              <a:rPr lang="en-US" sz="3200" dirty="0"/>
              <a:t>are a type of protein used to treat many diseases</a:t>
            </a:r>
          </a:p>
          <a:p>
            <a:endParaRPr lang="en-US" dirty="0"/>
          </a:p>
        </p:txBody>
      </p:sp>
      <p:sp>
        <p:nvSpPr>
          <p:cNvPr id="7" name="Text Placeholder 6"/>
          <p:cNvSpPr>
            <a:spLocks noGrp="1"/>
          </p:cNvSpPr>
          <p:nvPr>
            <p:ph type="body" sz="quarter" idx="15"/>
          </p:nvPr>
        </p:nvSpPr>
        <p:spPr>
          <a:xfrm>
            <a:off x="2393950" y="2535238"/>
            <a:ext cx="8131175" cy="3067050"/>
          </a:xfrm>
        </p:spPr>
        <p:txBody>
          <a:bodyPr>
            <a:noAutofit/>
          </a:bodyPr>
          <a:lstStyle/>
          <a:p>
            <a:r>
              <a:rPr lang="en-US" dirty="0"/>
              <a:t>L</a:t>
            </a:r>
            <a:r>
              <a:rPr lang="en-US" dirty="0" smtClean="0"/>
              <a:t>argest </a:t>
            </a:r>
            <a:r>
              <a:rPr lang="en-US" dirty="0"/>
              <a:t>fraction of marketed biopharmaceuticals and those in clinical </a:t>
            </a:r>
            <a:r>
              <a:rPr lang="en-US" dirty="0" smtClean="0"/>
              <a:t>development</a:t>
            </a:r>
          </a:p>
          <a:p>
            <a:r>
              <a:rPr lang="en-US" dirty="0"/>
              <a:t>P</a:t>
            </a:r>
            <a:r>
              <a:rPr lang="en-US" dirty="0" smtClean="0"/>
              <a:t>rescribed </a:t>
            </a:r>
            <a:r>
              <a:rPr lang="en-US" dirty="0"/>
              <a:t>for treating breast cancer, colon cancer, Crohn’s disease to rheumatoid </a:t>
            </a:r>
            <a:r>
              <a:rPr lang="en-US" dirty="0" smtClean="0"/>
              <a:t>arthritis</a:t>
            </a:r>
          </a:p>
          <a:p>
            <a:r>
              <a:rPr lang="en-US" dirty="0"/>
              <a:t>D</a:t>
            </a:r>
            <a:r>
              <a:rPr lang="en-US" dirty="0" smtClean="0"/>
              <a:t>espite </a:t>
            </a:r>
            <a:r>
              <a:rPr lang="en-US" dirty="0"/>
              <a:t>the therapeutic </a:t>
            </a:r>
            <a:r>
              <a:rPr lang="en-US" dirty="0" smtClean="0"/>
              <a:t>benefits, </a:t>
            </a:r>
            <a:r>
              <a:rPr lang="en-US" dirty="0"/>
              <a:t>they present a financial burden on the healthcare system</a:t>
            </a:r>
            <a:endParaRPr lang="en-US" dirty="0"/>
          </a:p>
        </p:txBody>
      </p:sp>
    </p:spTree>
    <p:extLst>
      <p:ext uri="{BB962C8B-B14F-4D97-AF65-F5344CB8AC3E}">
        <p14:creationId xmlns:p14="http://schemas.microsoft.com/office/powerpoint/2010/main" val="4203809198"/>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CMU">
      <a:dk1>
        <a:srgbClr val="404040"/>
      </a:dk1>
      <a:lt1>
        <a:sysClr val="window" lastClr="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CMU-OpenSans">
      <a:majorFont>
        <a:latin typeface="Open Sans Extrabold"/>
        <a:ea typeface=""/>
        <a:cs typeface=""/>
      </a:majorFont>
      <a:minorFont>
        <a:latin typeface="Open Sans"/>
        <a:ea typeface=""/>
        <a:cs typefac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1" id="{B53CC54F-7090-1441-9D86-17D9076150A3}" vid="{14D2E271-62BE-C445-8763-5F56458296DE}"/>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Open Sans Regular"/>
        <a:ea typeface="Open Sans Regular"/>
        <a:cs typeface="Open Sans Regular"/>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cmu-powerpoint-tartanwave</Template>
  <TotalTime>2653</TotalTime>
  <Words>1220</Words>
  <Application>Microsoft Office PowerPoint</Application>
  <PresentationFormat>Widescreen</PresentationFormat>
  <Paragraphs>150</Paragraphs>
  <Slides>38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Calibri Light</vt:lpstr>
      <vt:lpstr>Crimson Text</vt:lpstr>
      <vt:lpstr>Open Sans</vt:lpstr>
      <vt:lpstr>Open Sans Light</vt:lpstr>
      <vt:lpstr>Open Sans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67</cp:revision>
  <cp:lastPrinted>2018-06-14T20:26:19Z</cp:lastPrinted>
  <dcterms:created xsi:type="dcterms:W3CDTF">2019-11-05T20:15:03Z</dcterms:created>
  <dcterms:modified xsi:type="dcterms:W3CDTF">2019-11-07T16:28:06Z</dcterms:modified>
</cp:coreProperties>
</file>